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presentation.xml" ContentType="application/vnd.openxmlformats-officedocument.presentationml.presentation.main+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notesSlides/notesSlide3.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tags/tag2.xml" ContentType="application/vnd.openxmlformats-officedocument.presentationml.tags+xml"/>
  <Override PartName="/ppt/tags/tag1.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43" r:id="rId2"/>
  </p:sldMasterIdLst>
  <p:notesMasterIdLst>
    <p:notesMasterId r:id="rId27"/>
  </p:notesMasterIdLst>
  <p:sldIdLst>
    <p:sldId id="636" r:id="rId3"/>
    <p:sldId id="645" r:id="rId4"/>
    <p:sldId id="444" r:id="rId5"/>
    <p:sldId id="448" r:id="rId6"/>
    <p:sldId id="672" r:id="rId7"/>
    <p:sldId id="657" r:id="rId8"/>
    <p:sldId id="300" r:id="rId9"/>
    <p:sldId id="677" r:id="rId10"/>
    <p:sldId id="711" r:id="rId11"/>
    <p:sldId id="299" r:id="rId12"/>
    <p:sldId id="555" r:id="rId13"/>
    <p:sldId id="676" r:id="rId14"/>
    <p:sldId id="274" r:id="rId15"/>
    <p:sldId id="642" r:id="rId16"/>
    <p:sldId id="709" r:id="rId17"/>
    <p:sldId id="706" r:id="rId18"/>
    <p:sldId id="708" r:id="rId19"/>
    <p:sldId id="669" r:id="rId20"/>
    <p:sldId id="646" r:id="rId21"/>
    <p:sldId id="464" r:id="rId22"/>
    <p:sldId id="483" r:id="rId23"/>
    <p:sldId id="650" r:id="rId24"/>
    <p:sldId id="518" r:id="rId25"/>
    <p:sldId id="531" r:id="rId26"/>
  </p:sldIdLst>
  <p:sldSz cx="9144000" cy="5143500" type="screen16x9"/>
  <p:notesSz cx="6858000" cy="9144000"/>
  <p:defaultTextStyle>
    <a:defPPr>
      <a:defRPr lang="hu-HU"/>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79646"/>
    <a:srgbClr val="FAC090"/>
    <a:srgbClr val="8EB5E3"/>
    <a:srgbClr val="000000"/>
    <a:srgbClr val="333399"/>
    <a:srgbClr val="8CB33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02"/>
    <p:restoredTop sz="70204" autoAdjust="0"/>
  </p:normalViewPr>
  <p:slideViewPr>
    <p:cSldViewPr>
      <p:cViewPr varScale="1">
        <p:scale>
          <a:sx n="111" d="100"/>
          <a:sy n="111" d="100"/>
        </p:scale>
        <p:origin x="2320" y="192"/>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26D0DE6A-E037-574F-A9E8-7A549ED9607C}" type="datetimeFigureOut">
              <a:rPr lang="en-US"/>
              <a:pPr>
                <a:defRPr/>
              </a:pPr>
              <a:t>8/8/22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u-HU" noProof="0"/>
              <a:t>Click to edit Master text styles</a:t>
            </a:r>
          </a:p>
          <a:p>
            <a:pPr lvl="1"/>
            <a:r>
              <a:rPr lang="hu-HU" noProof="0"/>
              <a:t>Second level</a:t>
            </a:r>
          </a:p>
          <a:p>
            <a:pPr lvl="2"/>
            <a:r>
              <a:rPr lang="hu-HU" noProof="0"/>
              <a:t>Third level</a:t>
            </a:r>
          </a:p>
          <a:p>
            <a:pPr lvl="3"/>
            <a:r>
              <a:rPr lang="hu-HU" noProof="0"/>
              <a:t>Fourth level</a:t>
            </a:r>
          </a:p>
          <a:p>
            <a:pPr lvl="4"/>
            <a:r>
              <a:rPr lang="hu-HU"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4CB56158-0AD9-0145-B3F7-339ECEEE4E93}" type="slidenum">
              <a:rPr lang="en-US"/>
              <a:pPr>
                <a:defRPr/>
              </a:pPr>
              <a:t>‹#›</a:t>
            </a:fld>
            <a:endParaRPr lang="en-US"/>
          </a:p>
        </p:txBody>
      </p:sp>
    </p:spTree>
    <p:extLst>
      <p:ext uri="{BB962C8B-B14F-4D97-AF65-F5344CB8AC3E}">
        <p14:creationId xmlns:p14="http://schemas.microsoft.com/office/powerpoint/2010/main" val="374876144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F3160-5052-EC4A-98BE-ED9565440A06}" type="slidenum">
              <a:rPr kumimoji="0" lang="hu-H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Élőfej helye 4">
            <a:extLst>
              <a:ext uri="{FF2B5EF4-FFF2-40B4-BE49-F238E27FC236}">
                <a16:creationId xmlns:a16="http://schemas.microsoft.com/office/drawing/2014/main" id="{B5C8D521-F522-4D17-B8A0-F5DF09F19EF4}"/>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1200" cap="none" spc="0" normalizeH="0" baseline="0" noProof="0">
                <a:ln>
                  <a:noFill/>
                </a:ln>
                <a:solidFill>
                  <a:prstClr val="black"/>
                </a:solidFill>
                <a:effectLst/>
                <a:uLnTx/>
                <a:uFillTx/>
                <a:latin typeface="Calibri" panose="020F0502020204030204"/>
                <a:ea typeface="+mn-ea"/>
                <a:cs typeface="+mn-cs"/>
              </a:rPr>
              <a:t>TERVEZET - MINTA</a:t>
            </a:r>
          </a:p>
        </p:txBody>
      </p:sp>
    </p:spTree>
    <p:extLst>
      <p:ext uri="{BB962C8B-B14F-4D97-AF65-F5344CB8AC3E}">
        <p14:creationId xmlns:p14="http://schemas.microsoft.com/office/powerpoint/2010/main" val="1321960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F3160-5052-EC4A-98BE-ED9565440A06}" type="slidenum">
              <a:rPr kumimoji="0" lang="hu-H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3957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pPr>
              <a:defRPr/>
            </a:pPr>
            <a:fld id="{4CB56158-0AD9-0145-B3F7-339ECEEE4E93}" type="slidenum">
              <a:rPr lang="en-US" smtClean="0"/>
              <a:pPr>
                <a:defRPr/>
              </a:pPr>
              <a:t>17</a:t>
            </a:fld>
            <a:endParaRPr lang="en-US"/>
          </a:p>
        </p:txBody>
      </p:sp>
    </p:spTree>
    <p:extLst>
      <p:ext uri="{BB962C8B-B14F-4D97-AF65-F5344CB8AC3E}">
        <p14:creationId xmlns:p14="http://schemas.microsoft.com/office/powerpoint/2010/main" val="3764873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0" y="0"/>
            <a:ext cx="6858000" cy="3857625"/>
          </a:xfrm>
        </p:spPr>
      </p:sp>
      <p:sp>
        <p:nvSpPr>
          <p:cNvPr id="3" name="Jegyzetek helye 2"/>
          <p:cNvSpPr>
            <a:spLocks noGrp="1"/>
          </p:cNvSpPr>
          <p:nvPr>
            <p:ph type="body" idx="1"/>
          </p:nvPr>
        </p:nvSpPr>
        <p:spPr>
          <a:xfrm>
            <a:off x="-1" y="3857625"/>
            <a:ext cx="6856413" cy="3600450"/>
          </a:xfrm>
        </p:spPr>
        <p:txBody>
          <a:bodyPr/>
          <a:lstStyle/>
          <a:p>
            <a:pPr algn="just"/>
            <a:endParaRPr lang="en-GB" altLang="hu-HU" sz="1400" dirty="0">
              <a:latin typeface="Arial" panose="020B0604020202020204" pitchFamily="34" charset="0"/>
              <a:ea typeface="Microsoft YaHei UI Light" panose="020B0502040204020203" pitchFamily="34" charset="-122"/>
              <a:cs typeface="Arial" panose="020B0604020202020204" pitchFamily="34" charset="0"/>
            </a:endParaRPr>
          </a:p>
        </p:txBody>
      </p:sp>
      <p:sp>
        <p:nvSpPr>
          <p:cNvPr id="4" name="Dia számának helye 3"/>
          <p:cNvSpPr>
            <a:spLocks noGrp="1"/>
          </p:cNvSpPr>
          <p:nvPr>
            <p:ph type="sldNum" sz="quarter" idx="10"/>
          </p:nvPr>
        </p:nvSpPr>
        <p:spPr/>
        <p:txBody>
          <a:bodyPr/>
          <a:lstStyle/>
          <a:p>
            <a:fld id="{21FCA94D-42ED-4C72-A2F5-729D15218245}" type="slidenum">
              <a:rPr lang="hu-HU" smtClean="0"/>
              <a:pPr/>
              <a:t>19</a:t>
            </a:fld>
            <a:endParaRPr lang="hu-HU"/>
          </a:p>
        </p:txBody>
      </p:sp>
    </p:spTree>
    <p:extLst>
      <p:ext uri="{BB962C8B-B14F-4D97-AF65-F5344CB8AC3E}">
        <p14:creationId xmlns:p14="http://schemas.microsoft.com/office/powerpoint/2010/main" val="91186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0" y="0"/>
            <a:ext cx="6858000" cy="3857625"/>
          </a:xfrm>
        </p:spPr>
      </p:sp>
      <p:sp>
        <p:nvSpPr>
          <p:cNvPr id="3" name="Jegyzetek helye 2"/>
          <p:cNvSpPr>
            <a:spLocks noGrp="1"/>
          </p:cNvSpPr>
          <p:nvPr>
            <p:ph type="body" idx="1"/>
          </p:nvPr>
        </p:nvSpPr>
        <p:spPr>
          <a:xfrm>
            <a:off x="-1" y="3857625"/>
            <a:ext cx="6856413" cy="3600450"/>
          </a:xfrm>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hu-HU" sz="1300" baseline="0" dirty="0">
              <a:latin typeface="Times New Roman" panose="02020603050405020304" pitchFamily="18" charset="0"/>
              <a:ea typeface="Microsoft YaHei UI Light" panose="020B0502040204020203" pitchFamily="34" charset="-122"/>
              <a:cs typeface="Times New Roman" panose="02020603050405020304" pitchFamily="18" charset="0"/>
            </a:endParaRPr>
          </a:p>
          <a:p>
            <a:pPr algn="just"/>
            <a:endParaRPr lang="en-GB" altLang="hu-HU" sz="1400" dirty="0">
              <a:latin typeface="Arial" panose="020B0604020202020204" pitchFamily="34" charset="0"/>
              <a:ea typeface="Microsoft YaHei UI Light" panose="020B0502040204020203" pitchFamily="34" charset="-122"/>
              <a:cs typeface="Arial" panose="020B0604020202020204" pitchFamily="34" charset="0"/>
            </a:endParaRPr>
          </a:p>
        </p:txBody>
      </p:sp>
      <p:sp>
        <p:nvSpPr>
          <p:cNvPr id="4" name="Dia számának helye 3"/>
          <p:cNvSpPr>
            <a:spLocks noGrp="1"/>
          </p:cNvSpPr>
          <p:nvPr>
            <p:ph type="sldNum" sz="quarter" idx="10"/>
          </p:nvPr>
        </p:nvSpPr>
        <p:spPr/>
        <p:txBody>
          <a:bodyPr/>
          <a:lstStyle/>
          <a:p>
            <a:fld id="{21FCA94D-42ED-4C72-A2F5-729D15218245}" type="slidenum">
              <a:rPr lang="hu-HU" smtClean="0"/>
              <a:pPr/>
              <a:t>20</a:t>
            </a:fld>
            <a:endParaRPr lang="hu-HU"/>
          </a:p>
        </p:txBody>
      </p:sp>
    </p:spTree>
    <p:extLst>
      <p:ext uri="{BB962C8B-B14F-4D97-AF65-F5344CB8AC3E}">
        <p14:creationId xmlns:p14="http://schemas.microsoft.com/office/powerpoint/2010/main" val="1131693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0" y="0"/>
            <a:ext cx="6858000" cy="3857625"/>
          </a:xfrm>
        </p:spPr>
      </p:sp>
      <p:sp>
        <p:nvSpPr>
          <p:cNvPr id="3" name="Jegyzetek helye 2"/>
          <p:cNvSpPr>
            <a:spLocks noGrp="1"/>
          </p:cNvSpPr>
          <p:nvPr>
            <p:ph type="body" idx="1"/>
          </p:nvPr>
        </p:nvSpPr>
        <p:spPr>
          <a:xfrm>
            <a:off x="-1" y="3857625"/>
            <a:ext cx="6856413" cy="3600450"/>
          </a:xfrm>
        </p:spPr>
        <p:txBody>
          <a:bodyPr/>
          <a:lstStyle/>
          <a:p>
            <a:pPr algn="just"/>
            <a:endParaRPr lang="en-GB" altLang="hu-HU" sz="1400" dirty="0">
              <a:latin typeface="Arial" panose="020B0604020202020204" pitchFamily="34" charset="0"/>
              <a:ea typeface="Microsoft YaHei UI Light" panose="020B0502040204020203" pitchFamily="34" charset="-122"/>
              <a:cs typeface="Arial" panose="020B0604020202020204" pitchFamily="34" charset="0"/>
            </a:endParaRPr>
          </a:p>
        </p:txBody>
      </p:sp>
      <p:sp>
        <p:nvSpPr>
          <p:cNvPr id="4" name="Dia számának helye 3"/>
          <p:cNvSpPr>
            <a:spLocks noGrp="1"/>
          </p:cNvSpPr>
          <p:nvPr>
            <p:ph type="sldNum" sz="quarter" idx="10"/>
          </p:nvPr>
        </p:nvSpPr>
        <p:spPr/>
        <p:txBody>
          <a:bodyPr/>
          <a:lstStyle/>
          <a:p>
            <a:fld id="{21FCA94D-42ED-4C72-A2F5-729D15218245}" type="slidenum">
              <a:rPr lang="hu-HU" smtClean="0"/>
              <a:pPr/>
              <a:t>21</a:t>
            </a:fld>
            <a:endParaRPr lang="hu-HU"/>
          </a:p>
        </p:txBody>
      </p:sp>
    </p:spTree>
    <p:extLst>
      <p:ext uri="{BB962C8B-B14F-4D97-AF65-F5344CB8AC3E}">
        <p14:creationId xmlns:p14="http://schemas.microsoft.com/office/powerpoint/2010/main" val="97991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pPr>
              <a:defRPr/>
            </a:pPr>
            <a:fld id="{4CB56158-0AD9-0145-B3F7-339ECEEE4E93}" type="slidenum">
              <a:rPr lang="en-US" smtClean="0"/>
              <a:pPr>
                <a:defRPr/>
              </a:pPr>
              <a:t>23</a:t>
            </a:fld>
            <a:endParaRPr lang="en-US"/>
          </a:p>
        </p:txBody>
      </p:sp>
    </p:spTree>
    <p:extLst>
      <p:ext uri="{BB962C8B-B14F-4D97-AF65-F5344CB8AC3E}">
        <p14:creationId xmlns:p14="http://schemas.microsoft.com/office/powerpoint/2010/main" val="1698541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1597819"/>
            <a:ext cx="7772400" cy="1102519"/>
          </a:xfrm>
          <a:prstGeom prst="rect">
            <a:avLst/>
          </a:prstGeom>
        </p:spPr>
        <p:txBody>
          <a:bodyPr/>
          <a:lstStyle/>
          <a:p>
            <a:r>
              <a:rPr lang="hu-HU"/>
              <a:t>Mintacím szerkesztése</a:t>
            </a:r>
          </a:p>
        </p:txBody>
      </p:sp>
      <p:sp>
        <p:nvSpPr>
          <p:cNvPr id="3" name="Alcím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hu-HU"/>
              <a:t>Alcím mintájának szerkesztése</a:t>
            </a:r>
          </a:p>
        </p:txBody>
      </p:sp>
      <p:sp>
        <p:nvSpPr>
          <p:cNvPr id="4" name="Dátum helye 3"/>
          <p:cNvSpPr>
            <a:spLocks noGrp="1"/>
          </p:cNvSpPr>
          <p:nvPr>
            <p:ph type="dt" sz="half" idx="10"/>
          </p:nvPr>
        </p:nvSpPr>
        <p:spPr>
          <a:xfrm>
            <a:off x="457200" y="4767263"/>
            <a:ext cx="2133600" cy="273844"/>
          </a:xfrm>
          <a:prstGeom prst="rect">
            <a:avLst/>
          </a:prstGeom>
        </p:spPr>
        <p:txBody>
          <a:bodyPr/>
          <a:lstStyle>
            <a:lvl1pPr>
              <a:defRPr>
                <a:cs typeface="+mn-cs"/>
              </a:defRPr>
            </a:lvl1pPr>
          </a:lstStyle>
          <a:p>
            <a:pPr>
              <a:defRPr/>
            </a:pPr>
            <a:fld id="{FE74F533-4DE5-6247-B8E5-3D27F9A08A31}" type="datetimeFigureOut">
              <a:rPr lang="hu-HU"/>
              <a:pPr>
                <a:defRPr/>
              </a:pPr>
              <a:t>2022. 08. 08.</a:t>
            </a:fld>
            <a:endParaRPr lang="hu-HU"/>
          </a:p>
        </p:txBody>
      </p:sp>
      <p:sp>
        <p:nvSpPr>
          <p:cNvPr id="5" name="Élőláb helye 4"/>
          <p:cNvSpPr>
            <a:spLocks noGrp="1"/>
          </p:cNvSpPr>
          <p:nvPr>
            <p:ph type="ftr" sz="quarter" idx="11"/>
          </p:nvPr>
        </p:nvSpPr>
        <p:spPr>
          <a:xfrm>
            <a:off x="3124200" y="4767263"/>
            <a:ext cx="2895600" cy="273844"/>
          </a:xfrm>
          <a:prstGeom prst="rect">
            <a:avLst/>
          </a:prstGeom>
        </p:spPr>
        <p:txBody>
          <a:bodyPr/>
          <a:lstStyle>
            <a:lvl1pPr>
              <a:defRPr>
                <a:cs typeface="+mn-cs"/>
              </a:defRPr>
            </a:lvl1pPr>
          </a:lstStyle>
          <a:p>
            <a:pPr>
              <a:defRPr/>
            </a:pPr>
            <a:endParaRPr lang="hu-HU"/>
          </a:p>
        </p:txBody>
      </p:sp>
      <p:sp>
        <p:nvSpPr>
          <p:cNvPr id="6" name="Dia számának helye 5"/>
          <p:cNvSpPr>
            <a:spLocks noGrp="1"/>
          </p:cNvSpPr>
          <p:nvPr>
            <p:ph type="sldNum" sz="quarter" idx="12"/>
          </p:nvPr>
        </p:nvSpPr>
        <p:spPr>
          <a:xfrm>
            <a:off x="6553200" y="4767263"/>
            <a:ext cx="2133600" cy="273844"/>
          </a:xfrm>
          <a:prstGeom prst="rect">
            <a:avLst/>
          </a:prstGeom>
        </p:spPr>
        <p:txBody>
          <a:bodyPr/>
          <a:lstStyle>
            <a:lvl1pPr>
              <a:defRPr>
                <a:cs typeface="+mn-cs"/>
              </a:defRPr>
            </a:lvl1pPr>
          </a:lstStyle>
          <a:p>
            <a:pPr>
              <a:defRPr/>
            </a:pPr>
            <a:fld id="{4906BBDA-0EB3-7B4F-9A43-AF1B5989AA16}" type="slidenum">
              <a:rPr lang="hu-HU"/>
              <a:pPr>
                <a:defRPr/>
              </a:pPr>
              <a:t>‹#›</a:t>
            </a:fld>
            <a:endParaRPr lang="hu-HU"/>
          </a:p>
        </p:txBody>
      </p:sp>
    </p:spTree>
    <p:extLst>
      <p:ext uri="{BB962C8B-B14F-4D97-AF65-F5344CB8AC3E}">
        <p14:creationId xmlns:p14="http://schemas.microsoft.com/office/powerpoint/2010/main" val="2627104389"/>
      </p:ext>
    </p:extLst>
  </p:cSld>
  <p:clrMapOvr>
    <a:masterClrMapping/>
  </p:clrMapOvr>
  <p:transition spd="slow">
    <p:blinds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16369B2C-F88B-724A-A100-CA2E94957911}" type="datetimeFigureOut">
              <a:rPr lang="hu-HU" smtClean="0"/>
              <a:t>2022. 08. 08.</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0693D5AB-799A-2F40-95E2-C20AD7D35984}" type="slidenum">
              <a:rPr lang="hu-HU" smtClean="0"/>
              <a:t>‹#›</a:t>
            </a:fld>
            <a:endParaRPr lang="hu-HU"/>
          </a:p>
        </p:txBody>
      </p:sp>
    </p:spTree>
    <p:extLst>
      <p:ext uri="{BB962C8B-B14F-4D97-AF65-F5344CB8AC3E}">
        <p14:creationId xmlns:p14="http://schemas.microsoft.com/office/powerpoint/2010/main" val="14007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hu-HU"/>
              <a:t>Mintacím szerkesztése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u-HU"/>
              <a:t>Mintaszöveg szerkesztése</a:t>
            </a:r>
          </a:p>
        </p:txBody>
      </p:sp>
      <p:sp>
        <p:nvSpPr>
          <p:cNvPr id="4" name="Content Placeholder 3"/>
          <p:cNvSpPr>
            <a:spLocks noGrp="1"/>
          </p:cNvSpPr>
          <p:nvPr>
            <p:ph sz="half" idx="2"/>
          </p:nvPr>
        </p:nvSpPr>
        <p:spPr>
          <a:xfrm>
            <a:off x="629842" y="1878806"/>
            <a:ext cx="3868340" cy="2763441"/>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u-HU"/>
              <a:t>Mintaszöveg szerkesztése</a:t>
            </a:r>
          </a:p>
        </p:txBody>
      </p:sp>
      <p:sp>
        <p:nvSpPr>
          <p:cNvPr id="6" name="Content Placeholder 5"/>
          <p:cNvSpPr>
            <a:spLocks noGrp="1"/>
          </p:cNvSpPr>
          <p:nvPr>
            <p:ph sz="quarter" idx="4"/>
          </p:nvPr>
        </p:nvSpPr>
        <p:spPr>
          <a:xfrm>
            <a:off x="4629150" y="1878806"/>
            <a:ext cx="3887391" cy="2763441"/>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16369B2C-F88B-724A-A100-CA2E94957911}" type="datetimeFigureOut">
              <a:rPr lang="hu-HU" smtClean="0"/>
              <a:t>2022. 08. 08.</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0693D5AB-799A-2F40-95E2-C20AD7D35984}" type="slidenum">
              <a:rPr lang="hu-HU" smtClean="0"/>
              <a:t>‹#›</a:t>
            </a:fld>
            <a:endParaRPr lang="hu-HU"/>
          </a:p>
        </p:txBody>
      </p:sp>
    </p:spTree>
    <p:extLst>
      <p:ext uri="{BB962C8B-B14F-4D97-AF65-F5344CB8AC3E}">
        <p14:creationId xmlns:p14="http://schemas.microsoft.com/office/powerpoint/2010/main" val="3999685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16369B2C-F88B-724A-A100-CA2E94957911}" type="datetimeFigureOut">
              <a:rPr lang="hu-HU" smtClean="0"/>
              <a:t>2022. 08. 08.</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0693D5AB-799A-2F40-95E2-C20AD7D35984}" type="slidenum">
              <a:rPr lang="hu-HU" smtClean="0"/>
              <a:t>‹#›</a:t>
            </a:fld>
            <a:endParaRPr lang="hu-HU"/>
          </a:p>
        </p:txBody>
      </p:sp>
    </p:spTree>
    <p:extLst>
      <p:ext uri="{BB962C8B-B14F-4D97-AF65-F5344CB8AC3E}">
        <p14:creationId xmlns:p14="http://schemas.microsoft.com/office/powerpoint/2010/main" val="511820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69B2C-F88B-724A-A100-CA2E94957911}" type="datetimeFigureOut">
              <a:rPr lang="hu-HU" smtClean="0"/>
              <a:t>2022. 08. 08.</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0693D5AB-799A-2F40-95E2-C20AD7D35984}" type="slidenum">
              <a:rPr lang="hu-HU" smtClean="0"/>
              <a:t>‹#›</a:t>
            </a:fld>
            <a:endParaRPr lang="hu-HU"/>
          </a:p>
        </p:txBody>
      </p:sp>
      <p:grpSp>
        <p:nvGrpSpPr>
          <p:cNvPr id="5" name="Group 8">
            <a:extLst>
              <a:ext uri="{FF2B5EF4-FFF2-40B4-BE49-F238E27FC236}">
                <a16:creationId xmlns:a16="http://schemas.microsoft.com/office/drawing/2014/main" id="{D9D74A7E-64A9-3240-AA23-86D4149815FB}"/>
              </a:ext>
            </a:extLst>
          </p:cNvPr>
          <p:cNvGrpSpPr>
            <a:grpSpLocks/>
          </p:cNvGrpSpPr>
          <p:nvPr userDrawn="1"/>
        </p:nvGrpSpPr>
        <p:grpSpPr bwMode="auto">
          <a:xfrm>
            <a:off x="781397" y="674361"/>
            <a:ext cx="8053844" cy="47066"/>
            <a:chOff x="0" y="545"/>
            <a:chExt cx="5760" cy="52"/>
          </a:xfrm>
          <a:effectLst>
            <a:outerShdw blurRad="50800" dist="38100" dir="2700000" algn="tl" rotWithShape="0">
              <a:prstClr val="black">
                <a:alpha val="40000"/>
              </a:prstClr>
            </a:outerShdw>
          </a:effectLst>
        </p:grpSpPr>
        <p:sp>
          <p:nvSpPr>
            <p:cNvPr id="6" name="Line 9">
              <a:extLst>
                <a:ext uri="{FF2B5EF4-FFF2-40B4-BE49-F238E27FC236}">
                  <a16:creationId xmlns:a16="http://schemas.microsoft.com/office/drawing/2014/main" id="{AD0A61CD-1EBB-4044-A478-547DDE3B4B04}"/>
                </a:ext>
              </a:extLst>
            </p:cNvPr>
            <p:cNvSpPr>
              <a:spLocks noChangeShapeType="1"/>
            </p:cNvSpPr>
            <p:nvPr userDrawn="1"/>
          </p:nvSpPr>
          <p:spPr bwMode="auto">
            <a:xfrm>
              <a:off x="0" y="545"/>
              <a:ext cx="576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hu-HU" dirty="0"/>
            </a:p>
          </p:txBody>
        </p:sp>
        <p:sp>
          <p:nvSpPr>
            <p:cNvPr id="7" name="Line 10">
              <a:extLst>
                <a:ext uri="{FF2B5EF4-FFF2-40B4-BE49-F238E27FC236}">
                  <a16:creationId xmlns:a16="http://schemas.microsoft.com/office/drawing/2014/main" id="{A53F6B61-B846-F745-9EF7-F86801561088}"/>
                </a:ext>
              </a:extLst>
            </p:cNvPr>
            <p:cNvSpPr>
              <a:spLocks noChangeShapeType="1"/>
            </p:cNvSpPr>
            <p:nvPr userDrawn="1"/>
          </p:nvSpPr>
          <p:spPr bwMode="auto">
            <a:xfrm>
              <a:off x="0" y="597"/>
              <a:ext cx="5760" cy="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endParaRPr lang="hu-HU" dirty="0"/>
            </a:p>
          </p:txBody>
        </p:sp>
      </p:grpSp>
      <p:sp>
        <p:nvSpPr>
          <p:cNvPr id="8" name="Háromszög 7">
            <a:extLst>
              <a:ext uri="{FF2B5EF4-FFF2-40B4-BE49-F238E27FC236}">
                <a16:creationId xmlns:a16="http://schemas.microsoft.com/office/drawing/2014/main" id="{0FEED1AA-CD1C-F249-9701-419C6D27CFDB}"/>
              </a:ext>
            </a:extLst>
          </p:cNvPr>
          <p:cNvSpPr/>
          <p:nvPr userDrawn="1"/>
        </p:nvSpPr>
        <p:spPr>
          <a:xfrm>
            <a:off x="568080" y="354588"/>
            <a:ext cx="576555" cy="4591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9" name="Kép 8">
            <a:extLst>
              <a:ext uri="{FF2B5EF4-FFF2-40B4-BE49-F238E27FC236}">
                <a16:creationId xmlns:a16="http://schemas.microsoft.com/office/drawing/2014/main" id="{6EA668EC-3049-AF47-A1FD-348BCD23A7EA}"/>
              </a:ext>
            </a:extLst>
          </p:cNvPr>
          <p:cNvPicPr>
            <a:picLocks noChangeAspect="1"/>
          </p:cNvPicPr>
          <p:nvPr userDrawn="1"/>
        </p:nvPicPr>
        <p:blipFill>
          <a:blip r:embed="rId2"/>
          <a:stretch>
            <a:fillRect/>
          </a:stretch>
        </p:blipFill>
        <p:spPr>
          <a:xfrm>
            <a:off x="177559" y="50926"/>
            <a:ext cx="781040" cy="7628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83681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hu-HU"/>
              <a:t>Mintacím szerkesztése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u-HU"/>
              <a:t>Mintaszöveg szerkesztése</a:t>
            </a:r>
          </a:p>
        </p:txBody>
      </p:sp>
      <p:sp>
        <p:nvSpPr>
          <p:cNvPr id="5" name="Date Placeholder 4"/>
          <p:cNvSpPr>
            <a:spLocks noGrp="1"/>
          </p:cNvSpPr>
          <p:nvPr>
            <p:ph type="dt" sz="half" idx="10"/>
          </p:nvPr>
        </p:nvSpPr>
        <p:spPr/>
        <p:txBody>
          <a:bodyPr/>
          <a:lstStyle/>
          <a:p>
            <a:fld id="{16369B2C-F88B-724A-A100-CA2E94957911}" type="datetimeFigureOut">
              <a:rPr lang="hu-HU" smtClean="0"/>
              <a:t>2022. 08. 08.</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0693D5AB-799A-2F40-95E2-C20AD7D35984}" type="slidenum">
              <a:rPr lang="hu-HU" smtClean="0"/>
              <a:t>‹#›</a:t>
            </a:fld>
            <a:endParaRPr lang="hu-HU"/>
          </a:p>
        </p:txBody>
      </p:sp>
      <p:grpSp>
        <p:nvGrpSpPr>
          <p:cNvPr id="8" name="Group 8">
            <a:extLst>
              <a:ext uri="{FF2B5EF4-FFF2-40B4-BE49-F238E27FC236}">
                <a16:creationId xmlns:a16="http://schemas.microsoft.com/office/drawing/2014/main" id="{1FEA605A-857A-1848-81FB-6718E7788CA2}"/>
              </a:ext>
            </a:extLst>
          </p:cNvPr>
          <p:cNvGrpSpPr>
            <a:grpSpLocks/>
          </p:cNvGrpSpPr>
          <p:nvPr userDrawn="1"/>
        </p:nvGrpSpPr>
        <p:grpSpPr bwMode="auto">
          <a:xfrm>
            <a:off x="781397" y="674361"/>
            <a:ext cx="8053844" cy="47066"/>
            <a:chOff x="0" y="545"/>
            <a:chExt cx="5760" cy="52"/>
          </a:xfrm>
          <a:effectLst>
            <a:outerShdw blurRad="50800" dist="38100" dir="2700000" algn="tl" rotWithShape="0">
              <a:prstClr val="black">
                <a:alpha val="40000"/>
              </a:prstClr>
            </a:outerShdw>
          </a:effectLst>
        </p:grpSpPr>
        <p:sp>
          <p:nvSpPr>
            <p:cNvPr id="9" name="Line 9">
              <a:extLst>
                <a:ext uri="{FF2B5EF4-FFF2-40B4-BE49-F238E27FC236}">
                  <a16:creationId xmlns:a16="http://schemas.microsoft.com/office/drawing/2014/main" id="{D0517988-A399-5C48-B9CF-1B3D2A9D541E}"/>
                </a:ext>
              </a:extLst>
            </p:cNvPr>
            <p:cNvSpPr>
              <a:spLocks noChangeShapeType="1"/>
            </p:cNvSpPr>
            <p:nvPr userDrawn="1"/>
          </p:nvSpPr>
          <p:spPr bwMode="auto">
            <a:xfrm>
              <a:off x="0" y="545"/>
              <a:ext cx="576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hu-HU" dirty="0"/>
            </a:p>
          </p:txBody>
        </p:sp>
        <p:sp>
          <p:nvSpPr>
            <p:cNvPr id="10" name="Line 10">
              <a:extLst>
                <a:ext uri="{FF2B5EF4-FFF2-40B4-BE49-F238E27FC236}">
                  <a16:creationId xmlns:a16="http://schemas.microsoft.com/office/drawing/2014/main" id="{C19126C4-0E31-D546-9EE1-D00A040B5DBB}"/>
                </a:ext>
              </a:extLst>
            </p:cNvPr>
            <p:cNvSpPr>
              <a:spLocks noChangeShapeType="1"/>
            </p:cNvSpPr>
            <p:nvPr userDrawn="1"/>
          </p:nvSpPr>
          <p:spPr bwMode="auto">
            <a:xfrm>
              <a:off x="0" y="597"/>
              <a:ext cx="5760" cy="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endParaRPr lang="hu-HU" dirty="0"/>
            </a:p>
          </p:txBody>
        </p:sp>
      </p:grpSp>
      <p:sp>
        <p:nvSpPr>
          <p:cNvPr id="11" name="Háromszög 10">
            <a:extLst>
              <a:ext uri="{FF2B5EF4-FFF2-40B4-BE49-F238E27FC236}">
                <a16:creationId xmlns:a16="http://schemas.microsoft.com/office/drawing/2014/main" id="{0B1F3D9C-ACDF-964F-ACB5-E261DE3814A8}"/>
              </a:ext>
            </a:extLst>
          </p:cNvPr>
          <p:cNvSpPr/>
          <p:nvPr userDrawn="1"/>
        </p:nvSpPr>
        <p:spPr>
          <a:xfrm>
            <a:off x="568080" y="354588"/>
            <a:ext cx="576555" cy="4591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2" name="Kép 11">
            <a:extLst>
              <a:ext uri="{FF2B5EF4-FFF2-40B4-BE49-F238E27FC236}">
                <a16:creationId xmlns:a16="http://schemas.microsoft.com/office/drawing/2014/main" id="{A79CEFAD-1CD3-3746-A8EB-13F448B4CDE1}"/>
              </a:ext>
            </a:extLst>
          </p:cNvPr>
          <p:cNvPicPr>
            <a:picLocks noChangeAspect="1"/>
          </p:cNvPicPr>
          <p:nvPr userDrawn="1"/>
        </p:nvPicPr>
        <p:blipFill>
          <a:blip r:embed="rId2"/>
          <a:stretch>
            <a:fillRect/>
          </a:stretch>
        </p:blipFill>
        <p:spPr>
          <a:xfrm>
            <a:off x="177559" y="50926"/>
            <a:ext cx="781040" cy="7628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860623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hu-HU"/>
              <a:t>Mintacím szerkesztése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hu-HU"/>
              <a:t>Kép beszúrásához kattintson az ikonra</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u-HU"/>
              <a:t>Mintaszöveg szerkesztése</a:t>
            </a:r>
          </a:p>
        </p:txBody>
      </p:sp>
      <p:sp>
        <p:nvSpPr>
          <p:cNvPr id="5" name="Date Placeholder 4"/>
          <p:cNvSpPr>
            <a:spLocks noGrp="1"/>
          </p:cNvSpPr>
          <p:nvPr>
            <p:ph type="dt" sz="half" idx="10"/>
          </p:nvPr>
        </p:nvSpPr>
        <p:spPr/>
        <p:txBody>
          <a:bodyPr/>
          <a:lstStyle/>
          <a:p>
            <a:fld id="{16369B2C-F88B-724A-A100-CA2E94957911}" type="datetimeFigureOut">
              <a:rPr lang="hu-HU" smtClean="0"/>
              <a:t>2022. 08. 08.</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0693D5AB-799A-2F40-95E2-C20AD7D35984}" type="slidenum">
              <a:rPr lang="hu-HU" smtClean="0"/>
              <a:t>‹#›</a:t>
            </a:fld>
            <a:endParaRPr lang="hu-HU"/>
          </a:p>
        </p:txBody>
      </p:sp>
    </p:spTree>
    <p:extLst>
      <p:ext uri="{BB962C8B-B14F-4D97-AF65-F5344CB8AC3E}">
        <p14:creationId xmlns:p14="http://schemas.microsoft.com/office/powerpoint/2010/main" val="27509573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16369B2C-F88B-724A-A100-CA2E94957911}" type="datetimeFigureOut">
              <a:rPr lang="hu-HU" smtClean="0"/>
              <a:t>2022. 08. 08.</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0693D5AB-799A-2F40-95E2-C20AD7D35984}" type="slidenum">
              <a:rPr lang="hu-HU" smtClean="0"/>
              <a:t>‹#›</a:t>
            </a:fld>
            <a:endParaRPr lang="hu-HU"/>
          </a:p>
        </p:txBody>
      </p:sp>
    </p:spTree>
    <p:extLst>
      <p:ext uri="{BB962C8B-B14F-4D97-AF65-F5344CB8AC3E}">
        <p14:creationId xmlns:p14="http://schemas.microsoft.com/office/powerpoint/2010/main" val="32057596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hu-HU"/>
              <a:t>Mintacím szerkesztése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16369B2C-F88B-724A-A100-CA2E94957911}" type="datetimeFigureOut">
              <a:rPr lang="hu-HU" smtClean="0"/>
              <a:t>2022. 08. 08.</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0693D5AB-799A-2F40-95E2-C20AD7D35984}" type="slidenum">
              <a:rPr lang="hu-HU" smtClean="0"/>
              <a:t>‹#›</a:t>
            </a:fld>
            <a:endParaRPr lang="hu-HU"/>
          </a:p>
        </p:txBody>
      </p:sp>
    </p:spTree>
    <p:extLst>
      <p:ext uri="{BB962C8B-B14F-4D97-AF65-F5344CB8AC3E}">
        <p14:creationId xmlns:p14="http://schemas.microsoft.com/office/powerpoint/2010/main" val="4219417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ím és tartalom">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F8B2E247-1777-4819-AB8B-2B95360A1264}"/>
              </a:ext>
            </a:extLst>
          </p:cNvPr>
          <p:cNvSpPr>
            <a:spLocks noGrp="1"/>
          </p:cNvSpPr>
          <p:nvPr>
            <p:ph idx="1"/>
          </p:nvPr>
        </p:nvSpPr>
        <p:spPr>
          <a:xfrm>
            <a:off x="280036" y="1106436"/>
            <a:ext cx="8566785" cy="352625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GB"/>
          </a:p>
        </p:txBody>
      </p:sp>
      <p:sp>
        <p:nvSpPr>
          <p:cNvPr id="4" name="Dátum helye 3">
            <a:extLst>
              <a:ext uri="{FF2B5EF4-FFF2-40B4-BE49-F238E27FC236}">
                <a16:creationId xmlns:a16="http://schemas.microsoft.com/office/drawing/2014/main" id="{9F9A89FF-1ED7-4D65-92F5-8B9052108207}"/>
              </a:ext>
            </a:extLst>
          </p:cNvPr>
          <p:cNvSpPr>
            <a:spLocks noGrp="1"/>
          </p:cNvSpPr>
          <p:nvPr>
            <p:ph type="dt" sz="half" idx="10"/>
          </p:nvPr>
        </p:nvSpPr>
        <p:spPr/>
        <p:txBody>
          <a:bodyPr/>
          <a:lstStyle/>
          <a:p>
            <a:fld id="{38F6BA69-6C43-4D30-90DD-2B4356175E9F}" type="datetimeFigureOut">
              <a:rPr lang="en-GB" smtClean="0"/>
              <a:t>08/08/2022</a:t>
            </a:fld>
            <a:endParaRPr lang="en-GB"/>
          </a:p>
        </p:txBody>
      </p:sp>
      <p:sp>
        <p:nvSpPr>
          <p:cNvPr id="5" name="Élőláb helye 4">
            <a:extLst>
              <a:ext uri="{FF2B5EF4-FFF2-40B4-BE49-F238E27FC236}">
                <a16:creationId xmlns:a16="http://schemas.microsoft.com/office/drawing/2014/main" id="{90318A1B-8A6B-4826-9767-02DB98169F5D}"/>
              </a:ext>
            </a:extLst>
          </p:cNvPr>
          <p:cNvSpPr>
            <a:spLocks noGrp="1"/>
          </p:cNvSpPr>
          <p:nvPr>
            <p:ph type="ftr" sz="quarter" idx="11"/>
          </p:nvPr>
        </p:nvSpPr>
        <p:spPr/>
        <p:txBody>
          <a:bodyPr/>
          <a:lstStyle/>
          <a:p>
            <a:endParaRPr lang="en-GB"/>
          </a:p>
        </p:txBody>
      </p:sp>
      <p:sp>
        <p:nvSpPr>
          <p:cNvPr id="6" name="Dia számának helye 5">
            <a:extLst>
              <a:ext uri="{FF2B5EF4-FFF2-40B4-BE49-F238E27FC236}">
                <a16:creationId xmlns:a16="http://schemas.microsoft.com/office/drawing/2014/main" id="{1DE5F236-01AF-43D9-8D28-7256EE56E496}"/>
              </a:ext>
            </a:extLst>
          </p:cNvPr>
          <p:cNvSpPr>
            <a:spLocks noGrp="1"/>
          </p:cNvSpPr>
          <p:nvPr>
            <p:ph type="sldNum" sz="quarter" idx="12"/>
          </p:nvPr>
        </p:nvSpPr>
        <p:spPr/>
        <p:txBody>
          <a:bodyPr/>
          <a:lstStyle/>
          <a:p>
            <a:fld id="{C6CC0D44-DDA1-4DB7-8750-D5F74D5550E7}" type="slidenum">
              <a:rPr lang="en-GB" smtClean="0"/>
              <a:t>‹#›</a:t>
            </a:fld>
            <a:endParaRPr lang="en-GB"/>
          </a:p>
        </p:txBody>
      </p:sp>
      <p:grpSp>
        <p:nvGrpSpPr>
          <p:cNvPr id="22" name="Group 8">
            <a:extLst>
              <a:ext uri="{FF2B5EF4-FFF2-40B4-BE49-F238E27FC236}">
                <a16:creationId xmlns:a16="http://schemas.microsoft.com/office/drawing/2014/main" id="{46E5B2AF-BEF4-0C42-AF30-C6A64FF944E6}"/>
              </a:ext>
            </a:extLst>
          </p:cNvPr>
          <p:cNvGrpSpPr>
            <a:grpSpLocks/>
          </p:cNvGrpSpPr>
          <p:nvPr userDrawn="1"/>
        </p:nvGrpSpPr>
        <p:grpSpPr bwMode="auto">
          <a:xfrm>
            <a:off x="781397" y="674361"/>
            <a:ext cx="8053844" cy="47066"/>
            <a:chOff x="0" y="545"/>
            <a:chExt cx="5760" cy="52"/>
          </a:xfrm>
          <a:effectLst>
            <a:outerShdw blurRad="50800" dist="38100" dir="2700000" algn="tl" rotWithShape="0">
              <a:prstClr val="black">
                <a:alpha val="40000"/>
              </a:prstClr>
            </a:outerShdw>
          </a:effectLst>
        </p:grpSpPr>
        <p:sp>
          <p:nvSpPr>
            <p:cNvPr id="23" name="Line 9">
              <a:extLst>
                <a:ext uri="{FF2B5EF4-FFF2-40B4-BE49-F238E27FC236}">
                  <a16:creationId xmlns:a16="http://schemas.microsoft.com/office/drawing/2014/main" id="{F82BED32-DE77-794F-A859-184F2E6691A9}"/>
                </a:ext>
              </a:extLst>
            </p:cNvPr>
            <p:cNvSpPr>
              <a:spLocks noChangeShapeType="1"/>
            </p:cNvSpPr>
            <p:nvPr userDrawn="1"/>
          </p:nvSpPr>
          <p:spPr bwMode="auto">
            <a:xfrm>
              <a:off x="0" y="545"/>
              <a:ext cx="576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hu-HU" dirty="0"/>
            </a:p>
          </p:txBody>
        </p:sp>
        <p:sp>
          <p:nvSpPr>
            <p:cNvPr id="24" name="Line 10">
              <a:extLst>
                <a:ext uri="{FF2B5EF4-FFF2-40B4-BE49-F238E27FC236}">
                  <a16:creationId xmlns:a16="http://schemas.microsoft.com/office/drawing/2014/main" id="{A63A7C64-4FBC-4E45-B581-2DBBD13C69AA}"/>
                </a:ext>
              </a:extLst>
            </p:cNvPr>
            <p:cNvSpPr>
              <a:spLocks noChangeShapeType="1"/>
            </p:cNvSpPr>
            <p:nvPr userDrawn="1"/>
          </p:nvSpPr>
          <p:spPr bwMode="auto">
            <a:xfrm>
              <a:off x="0" y="597"/>
              <a:ext cx="5760" cy="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endParaRPr lang="hu-HU" dirty="0"/>
            </a:p>
          </p:txBody>
        </p:sp>
      </p:grpSp>
      <p:sp>
        <p:nvSpPr>
          <p:cNvPr id="25" name="Háromszög 24">
            <a:extLst>
              <a:ext uri="{FF2B5EF4-FFF2-40B4-BE49-F238E27FC236}">
                <a16:creationId xmlns:a16="http://schemas.microsoft.com/office/drawing/2014/main" id="{74E289E6-906F-B44B-9387-36DB5800CAC5}"/>
              </a:ext>
            </a:extLst>
          </p:cNvPr>
          <p:cNvSpPr/>
          <p:nvPr userDrawn="1"/>
        </p:nvSpPr>
        <p:spPr>
          <a:xfrm>
            <a:off x="568080" y="354588"/>
            <a:ext cx="576555" cy="4591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26" name="Kép 25">
            <a:extLst>
              <a:ext uri="{FF2B5EF4-FFF2-40B4-BE49-F238E27FC236}">
                <a16:creationId xmlns:a16="http://schemas.microsoft.com/office/drawing/2014/main" id="{B804490D-DE5F-DB49-A9ED-A65E0F896772}"/>
              </a:ext>
            </a:extLst>
          </p:cNvPr>
          <p:cNvPicPr>
            <a:picLocks noChangeAspect="1"/>
          </p:cNvPicPr>
          <p:nvPr userDrawn="1"/>
        </p:nvPicPr>
        <p:blipFill>
          <a:blip r:embed="rId2"/>
          <a:stretch>
            <a:fillRect/>
          </a:stretch>
        </p:blipFill>
        <p:spPr>
          <a:xfrm>
            <a:off x="177559" y="50926"/>
            <a:ext cx="781040" cy="7628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150181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2 tartalomrész">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35712452-E990-574F-B774-72E37CFD0A35}"/>
              </a:ext>
            </a:extLst>
          </p:cNvPr>
          <p:cNvSpPr>
            <a:spLocks noGrp="1"/>
          </p:cNvSpPr>
          <p:nvPr>
            <p:ph sz="half" idx="1"/>
          </p:nvPr>
        </p:nvSpPr>
        <p:spPr>
          <a:xfrm>
            <a:off x="628650" y="1369219"/>
            <a:ext cx="3886200" cy="3263504"/>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8902D722-CAF4-834A-8E83-48850163BC2E}"/>
              </a:ext>
            </a:extLst>
          </p:cNvPr>
          <p:cNvSpPr>
            <a:spLocks noGrp="1"/>
          </p:cNvSpPr>
          <p:nvPr>
            <p:ph sz="half" idx="2"/>
          </p:nvPr>
        </p:nvSpPr>
        <p:spPr>
          <a:xfrm>
            <a:off x="4629150" y="1369219"/>
            <a:ext cx="3886200" cy="3263504"/>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F468D8E5-E2E9-1044-B37B-19FC2118A68A}"/>
              </a:ext>
            </a:extLst>
          </p:cNvPr>
          <p:cNvSpPr>
            <a:spLocks noGrp="1"/>
          </p:cNvSpPr>
          <p:nvPr>
            <p:ph type="dt" sz="half" idx="10"/>
          </p:nvPr>
        </p:nvSpPr>
        <p:spPr/>
        <p:txBody>
          <a:bodyPr/>
          <a:lstStyle/>
          <a:p>
            <a:fld id="{16369B2C-F88B-724A-A100-CA2E94957911}" type="datetimeFigureOut">
              <a:rPr lang="hu-HU" smtClean="0"/>
              <a:t>2022. 08. 08.</a:t>
            </a:fld>
            <a:endParaRPr lang="hu-HU"/>
          </a:p>
        </p:txBody>
      </p:sp>
      <p:sp>
        <p:nvSpPr>
          <p:cNvPr id="6" name="Élőláb helye 5">
            <a:extLst>
              <a:ext uri="{FF2B5EF4-FFF2-40B4-BE49-F238E27FC236}">
                <a16:creationId xmlns:a16="http://schemas.microsoft.com/office/drawing/2014/main" id="{0974EC69-3DBC-204A-8B28-F270AF9E97BD}"/>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DA72B73F-0E9E-1344-8AB5-C54456E16184}"/>
              </a:ext>
            </a:extLst>
          </p:cNvPr>
          <p:cNvSpPr>
            <a:spLocks noGrp="1"/>
          </p:cNvSpPr>
          <p:nvPr>
            <p:ph type="sldNum" sz="quarter" idx="12"/>
          </p:nvPr>
        </p:nvSpPr>
        <p:spPr/>
        <p:txBody>
          <a:bodyPr/>
          <a:lstStyle/>
          <a:p>
            <a:fld id="{0693D5AB-799A-2F40-95E2-C20AD7D35984}" type="slidenum">
              <a:rPr lang="hu-HU" smtClean="0"/>
              <a:t>‹#›</a:t>
            </a:fld>
            <a:endParaRPr lang="hu-HU"/>
          </a:p>
        </p:txBody>
      </p:sp>
      <p:grpSp>
        <p:nvGrpSpPr>
          <p:cNvPr id="18" name="Group 8">
            <a:extLst>
              <a:ext uri="{FF2B5EF4-FFF2-40B4-BE49-F238E27FC236}">
                <a16:creationId xmlns:a16="http://schemas.microsoft.com/office/drawing/2014/main" id="{C187DD2F-C774-7C47-998A-DDC293B1EF23}"/>
              </a:ext>
            </a:extLst>
          </p:cNvPr>
          <p:cNvGrpSpPr>
            <a:grpSpLocks/>
          </p:cNvGrpSpPr>
          <p:nvPr userDrawn="1"/>
        </p:nvGrpSpPr>
        <p:grpSpPr bwMode="auto">
          <a:xfrm>
            <a:off x="781397" y="674361"/>
            <a:ext cx="8053844" cy="47066"/>
            <a:chOff x="0" y="545"/>
            <a:chExt cx="5760" cy="52"/>
          </a:xfrm>
          <a:effectLst>
            <a:outerShdw blurRad="50800" dist="38100" dir="2700000" algn="tl" rotWithShape="0">
              <a:prstClr val="black">
                <a:alpha val="40000"/>
              </a:prstClr>
            </a:outerShdw>
          </a:effectLst>
        </p:grpSpPr>
        <p:sp>
          <p:nvSpPr>
            <p:cNvPr id="19" name="Line 9">
              <a:extLst>
                <a:ext uri="{FF2B5EF4-FFF2-40B4-BE49-F238E27FC236}">
                  <a16:creationId xmlns:a16="http://schemas.microsoft.com/office/drawing/2014/main" id="{53E809DE-69D0-C946-B1A0-C4E4F7D2066D}"/>
                </a:ext>
              </a:extLst>
            </p:cNvPr>
            <p:cNvSpPr>
              <a:spLocks noChangeShapeType="1"/>
            </p:cNvSpPr>
            <p:nvPr userDrawn="1"/>
          </p:nvSpPr>
          <p:spPr bwMode="auto">
            <a:xfrm>
              <a:off x="0" y="545"/>
              <a:ext cx="576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hu-HU" dirty="0"/>
            </a:p>
          </p:txBody>
        </p:sp>
        <p:sp>
          <p:nvSpPr>
            <p:cNvPr id="20" name="Line 10">
              <a:extLst>
                <a:ext uri="{FF2B5EF4-FFF2-40B4-BE49-F238E27FC236}">
                  <a16:creationId xmlns:a16="http://schemas.microsoft.com/office/drawing/2014/main" id="{B49585C3-46C3-4440-AE4A-190AC1EA8E7E}"/>
                </a:ext>
              </a:extLst>
            </p:cNvPr>
            <p:cNvSpPr>
              <a:spLocks noChangeShapeType="1"/>
            </p:cNvSpPr>
            <p:nvPr userDrawn="1"/>
          </p:nvSpPr>
          <p:spPr bwMode="auto">
            <a:xfrm>
              <a:off x="0" y="597"/>
              <a:ext cx="5760" cy="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endParaRPr lang="hu-HU" dirty="0"/>
            </a:p>
          </p:txBody>
        </p:sp>
      </p:grpSp>
      <p:sp>
        <p:nvSpPr>
          <p:cNvPr id="21" name="Háromszög 20">
            <a:extLst>
              <a:ext uri="{FF2B5EF4-FFF2-40B4-BE49-F238E27FC236}">
                <a16:creationId xmlns:a16="http://schemas.microsoft.com/office/drawing/2014/main" id="{D8F31470-4291-6E49-B1D9-E5721CDBC2AE}"/>
              </a:ext>
            </a:extLst>
          </p:cNvPr>
          <p:cNvSpPr/>
          <p:nvPr userDrawn="1"/>
        </p:nvSpPr>
        <p:spPr>
          <a:xfrm>
            <a:off x="568080" y="354588"/>
            <a:ext cx="576555" cy="4591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22" name="Kép 21">
            <a:extLst>
              <a:ext uri="{FF2B5EF4-FFF2-40B4-BE49-F238E27FC236}">
                <a16:creationId xmlns:a16="http://schemas.microsoft.com/office/drawing/2014/main" id="{6B095852-E152-8640-8D1C-798410DE64F9}"/>
              </a:ext>
            </a:extLst>
          </p:cNvPr>
          <p:cNvPicPr>
            <a:picLocks noChangeAspect="1"/>
          </p:cNvPicPr>
          <p:nvPr userDrawn="1"/>
        </p:nvPicPr>
        <p:blipFill>
          <a:blip r:embed="rId2"/>
          <a:stretch>
            <a:fillRect/>
          </a:stretch>
        </p:blipFill>
        <p:spPr>
          <a:xfrm>
            <a:off x="177559" y="50926"/>
            <a:ext cx="781040" cy="7628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91499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457200" y="205979"/>
            <a:ext cx="8229600" cy="857250"/>
          </a:xfrm>
          <a:prstGeom prst="rect">
            <a:avLst/>
          </a:prstGeom>
        </p:spPr>
        <p:txBody>
          <a:bodyPr/>
          <a:lstStyle/>
          <a:p>
            <a:r>
              <a:rPr lang="hu-HU"/>
              <a:t>Mintacím szerkesztése</a:t>
            </a:r>
          </a:p>
        </p:txBody>
      </p:sp>
      <p:sp>
        <p:nvSpPr>
          <p:cNvPr id="3" name="Tartalom helye 2"/>
          <p:cNvSpPr>
            <a:spLocks noGrp="1"/>
          </p:cNvSpPr>
          <p:nvPr>
            <p:ph idx="1"/>
          </p:nvPr>
        </p:nvSpPr>
        <p:spPr>
          <a:xfrm>
            <a:off x="457200" y="1200151"/>
            <a:ext cx="8229600" cy="3394472"/>
          </a:xfrm>
          <a:prstGeom prst="rect">
            <a:avLst/>
          </a:prstGeo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a:xfrm>
            <a:off x="457200" y="4767263"/>
            <a:ext cx="2133600" cy="273844"/>
          </a:xfrm>
          <a:prstGeom prst="rect">
            <a:avLst/>
          </a:prstGeom>
        </p:spPr>
        <p:txBody>
          <a:bodyPr/>
          <a:lstStyle>
            <a:lvl1pPr>
              <a:defRPr>
                <a:cs typeface="+mn-cs"/>
              </a:defRPr>
            </a:lvl1pPr>
          </a:lstStyle>
          <a:p>
            <a:pPr>
              <a:defRPr/>
            </a:pPr>
            <a:fld id="{0B5BCDBE-D522-0643-BAA7-7B8F999634E8}" type="datetimeFigureOut">
              <a:rPr lang="hu-HU"/>
              <a:pPr>
                <a:defRPr/>
              </a:pPr>
              <a:t>2022. 08. 08.</a:t>
            </a:fld>
            <a:endParaRPr lang="hu-HU"/>
          </a:p>
        </p:txBody>
      </p:sp>
      <p:sp>
        <p:nvSpPr>
          <p:cNvPr id="5" name="Élőláb helye 4"/>
          <p:cNvSpPr>
            <a:spLocks noGrp="1"/>
          </p:cNvSpPr>
          <p:nvPr>
            <p:ph type="ftr" sz="quarter" idx="11"/>
          </p:nvPr>
        </p:nvSpPr>
        <p:spPr>
          <a:xfrm>
            <a:off x="3124200" y="4767263"/>
            <a:ext cx="2895600" cy="273844"/>
          </a:xfrm>
          <a:prstGeom prst="rect">
            <a:avLst/>
          </a:prstGeom>
        </p:spPr>
        <p:txBody>
          <a:bodyPr/>
          <a:lstStyle>
            <a:lvl1pPr>
              <a:defRPr>
                <a:cs typeface="+mn-cs"/>
              </a:defRPr>
            </a:lvl1pPr>
          </a:lstStyle>
          <a:p>
            <a:pPr>
              <a:defRPr/>
            </a:pPr>
            <a:endParaRPr lang="hu-HU"/>
          </a:p>
        </p:txBody>
      </p:sp>
      <p:sp>
        <p:nvSpPr>
          <p:cNvPr id="6" name="Dia számának helye 5"/>
          <p:cNvSpPr>
            <a:spLocks noGrp="1"/>
          </p:cNvSpPr>
          <p:nvPr>
            <p:ph type="sldNum" sz="quarter" idx="12"/>
          </p:nvPr>
        </p:nvSpPr>
        <p:spPr>
          <a:xfrm>
            <a:off x="6553200" y="4767263"/>
            <a:ext cx="2133600" cy="273844"/>
          </a:xfrm>
          <a:prstGeom prst="rect">
            <a:avLst/>
          </a:prstGeom>
        </p:spPr>
        <p:txBody>
          <a:bodyPr/>
          <a:lstStyle>
            <a:lvl1pPr>
              <a:defRPr>
                <a:cs typeface="+mn-cs"/>
              </a:defRPr>
            </a:lvl1pPr>
          </a:lstStyle>
          <a:p>
            <a:pPr>
              <a:defRPr/>
            </a:pPr>
            <a:fld id="{462861A6-EE9F-F94C-90D7-17B22AF0A30A}" type="slidenum">
              <a:rPr lang="hu-HU"/>
              <a:pPr>
                <a:defRPr/>
              </a:pPr>
              <a:t>‹#›</a:t>
            </a:fld>
            <a:endParaRPr lang="hu-HU"/>
          </a:p>
        </p:txBody>
      </p:sp>
    </p:spTree>
    <p:extLst>
      <p:ext uri="{BB962C8B-B14F-4D97-AF65-F5344CB8AC3E}">
        <p14:creationId xmlns:p14="http://schemas.microsoft.com/office/powerpoint/2010/main" val="4064917034"/>
      </p:ext>
    </p:extLst>
  </p:cSld>
  <p:clrMapOvr>
    <a:masterClrMapping/>
  </p:clrMapOvr>
  <p:transition spd="slow">
    <p:blinds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3"/>
          <p:cNvSpPr>
            <a:spLocks noGrp="1"/>
          </p:cNvSpPr>
          <p:nvPr>
            <p:ph type="dt" sz="half" idx="10"/>
          </p:nvPr>
        </p:nvSpPr>
        <p:spPr>
          <a:xfrm>
            <a:off x="457200" y="4767263"/>
            <a:ext cx="2133600" cy="273844"/>
          </a:xfrm>
          <a:prstGeom prst="rect">
            <a:avLst/>
          </a:prstGeom>
        </p:spPr>
        <p:txBody>
          <a:bodyPr/>
          <a:lstStyle>
            <a:lvl1pPr>
              <a:defRPr>
                <a:cs typeface="+mn-cs"/>
              </a:defRPr>
            </a:lvl1pPr>
          </a:lstStyle>
          <a:p>
            <a:pPr>
              <a:defRPr/>
            </a:pPr>
            <a:fld id="{2CCEF2A1-EEA4-3F4D-9B9C-6EA7EF9C6334}" type="datetimeFigureOut">
              <a:rPr lang="hu-HU"/>
              <a:pPr>
                <a:defRPr/>
              </a:pPr>
              <a:t>2022. 08. 08.</a:t>
            </a:fld>
            <a:endParaRPr lang="hu-HU"/>
          </a:p>
        </p:txBody>
      </p:sp>
      <p:sp>
        <p:nvSpPr>
          <p:cNvPr id="3" name="Élőláb helye 4"/>
          <p:cNvSpPr>
            <a:spLocks noGrp="1"/>
          </p:cNvSpPr>
          <p:nvPr>
            <p:ph type="ftr" sz="quarter" idx="11"/>
          </p:nvPr>
        </p:nvSpPr>
        <p:spPr>
          <a:xfrm>
            <a:off x="3124200" y="4767263"/>
            <a:ext cx="2895600" cy="273844"/>
          </a:xfrm>
          <a:prstGeom prst="rect">
            <a:avLst/>
          </a:prstGeom>
        </p:spPr>
        <p:txBody>
          <a:bodyPr/>
          <a:lstStyle>
            <a:lvl1pPr>
              <a:defRPr>
                <a:cs typeface="+mn-cs"/>
              </a:defRPr>
            </a:lvl1pPr>
          </a:lstStyle>
          <a:p>
            <a:pPr>
              <a:defRPr/>
            </a:pPr>
            <a:endParaRPr lang="hu-HU"/>
          </a:p>
        </p:txBody>
      </p:sp>
      <p:sp>
        <p:nvSpPr>
          <p:cNvPr id="4" name="Dia számának helye 5"/>
          <p:cNvSpPr>
            <a:spLocks noGrp="1"/>
          </p:cNvSpPr>
          <p:nvPr>
            <p:ph type="sldNum" sz="quarter" idx="12"/>
          </p:nvPr>
        </p:nvSpPr>
        <p:spPr>
          <a:xfrm>
            <a:off x="6553200" y="4767263"/>
            <a:ext cx="2133600" cy="273844"/>
          </a:xfrm>
          <a:prstGeom prst="rect">
            <a:avLst/>
          </a:prstGeom>
        </p:spPr>
        <p:txBody>
          <a:bodyPr/>
          <a:lstStyle>
            <a:lvl1pPr>
              <a:defRPr>
                <a:cs typeface="+mn-cs"/>
              </a:defRPr>
            </a:lvl1pPr>
          </a:lstStyle>
          <a:p>
            <a:pPr>
              <a:defRPr/>
            </a:pPr>
            <a:fld id="{4F133D66-481F-3C40-985A-33F6DA3806B4}" type="slidenum">
              <a:rPr lang="hu-HU"/>
              <a:pPr>
                <a:defRPr/>
              </a:pPr>
              <a:t>‹#›</a:t>
            </a:fld>
            <a:endParaRPr lang="hu-HU"/>
          </a:p>
        </p:txBody>
      </p:sp>
    </p:spTree>
    <p:extLst>
      <p:ext uri="{BB962C8B-B14F-4D97-AF65-F5344CB8AC3E}">
        <p14:creationId xmlns:p14="http://schemas.microsoft.com/office/powerpoint/2010/main" val="3140311965"/>
      </p:ext>
    </p:extLst>
  </p:cSld>
  <p:clrMapOvr>
    <a:masterClrMapping/>
  </p:clrMapOvr>
  <p:transition spd="slow">
    <p:blinds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Cím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772385325"/>
      </p:ext>
    </p:extLst>
  </p:cSld>
  <p:clrMapOvr>
    <a:masterClrMapping/>
  </p:clrMapOvr>
  <p:transition spd="slow">
    <p:blinds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Cím és tartal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3159360"/>
      </p:ext>
    </p:extLst>
  </p:cSld>
  <p:clrMapOvr>
    <a:masterClrMapping/>
  </p:clrMapOvr>
  <p:transition spd="slow">
    <p:blinds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Kép képaláírással">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8748713" y="4869657"/>
            <a:ext cx="395287" cy="273844"/>
          </a:xfrm>
          <a:prstGeom prst="rect">
            <a:avLst/>
          </a:prstGeom>
        </p:spPr>
        <p:txBody>
          <a:bodyPr/>
          <a:lstStyle>
            <a:lvl1pPr>
              <a:defRPr>
                <a:solidFill>
                  <a:srgbClr val="D0D2D3"/>
                </a:solidFill>
              </a:defRPr>
            </a:lvl1pPr>
          </a:lstStyle>
          <a:p>
            <a:fld id="{FD7096EC-A894-4F47-929A-65581C0900F7}" type="slidenum">
              <a:rPr lang="en-US" smtClean="0"/>
              <a:pPr/>
              <a:t>‹#›</a:t>
            </a:fld>
            <a:endParaRPr lang="en-US" dirty="0"/>
          </a:p>
        </p:txBody>
      </p:sp>
    </p:spTree>
    <p:extLst>
      <p:ext uri="{BB962C8B-B14F-4D97-AF65-F5344CB8AC3E}">
        <p14:creationId xmlns:p14="http://schemas.microsoft.com/office/powerpoint/2010/main" val="1472750411"/>
      </p:ext>
    </p:extLst>
  </p:cSld>
  <p:clrMapOvr>
    <a:masterClrMapping/>
  </p:clrMapOvr>
  <p:extLst>
    <p:ext uri="{DCECCB84-F9BA-43D5-87BE-67443E8EF086}">
      <p15:sldGuideLst xmlns:p15="http://schemas.microsoft.com/office/powerpoint/2012/main">
        <p15:guide id="1" pos="2132">
          <p15:clr>
            <a:srgbClr val="FBAE40"/>
          </p15:clr>
        </p15:guide>
        <p15:guide id="2" pos="238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hu-HU"/>
              <a:t>Mintacím szerkesztése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p>
            <a:fld id="{16369B2C-F88B-724A-A100-CA2E94957911}" type="datetimeFigureOut">
              <a:rPr lang="hu-HU" smtClean="0"/>
              <a:t>2022. 08. 08.</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0693D5AB-799A-2F40-95E2-C20AD7D35984}" type="slidenum">
              <a:rPr lang="hu-HU" smtClean="0"/>
              <a:t>‹#›</a:t>
            </a:fld>
            <a:endParaRPr lang="hu-HU"/>
          </a:p>
        </p:txBody>
      </p:sp>
      <p:grpSp>
        <p:nvGrpSpPr>
          <p:cNvPr id="7" name="Group 8">
            <a:extLst>
              <a:ext uri="{FF2B5EF4-FFF2-40B4-BE49-F238E27FC236}">
                <a16:creationId xmlns:a16="http://schemas.microsoft.com/office/drawing/2014/main" id="{D6002555-46AD-E04F-B7E9-2055F0BA64FD}"/>
              </a:ext>
            </a:extLst>
          </p:cNvPr>
          <p:cNvGrpSpPr>
            <a:grpSpLocks/>
          </p:cNvGrpSpPr>
          <p:nvPr userDrawn="1"/>
        </p:nvGrpSpPr>
        <p:grpSpPr bwMode="auto">
          <a:xfrm>
            <a:off x="781397" y="674361"/>
            <a:ext cx="8053844" cy="47066"/>
            <a:chOff x="0" y="545"/>
            <a:chExt cx="5760" cy="52"/>
          </a:xfrm>
          <a:effectLst>
            <a:outerShdw blurRad="50800" dist="38100" dir="2700000" algn="tl" rotWithShape="0">
              <a:prstClr val="black">
                <a:alpha val="40000"/>
              </a:prstClr>
            </a:outerShdw>
          </a:effectLst>
        </p:grpSpPr>
        <p:sp>
          <p:nvSpPr>
            <p:cNvPr id="8" name="Line 9">
              <a:extLst>
                <a:ext uri="{FF2B5EF4-FFF2-40B4-BE49-F238E27FC236}">
                  <a16:creationId xmlns:a16="http://schemas.microsoft.com/office/drawing/2014/main" id="{6D6224AB-F153-0F46-8B6E-76E284C138FF}"/>
                </a:ext>
              </a:extLst>
            </p:cNvPr>
            <p:cNvSpPr>
              <a:spLocks noChangeShapeType="1"/>
            </p:cNvSpPr>
            <p:nvPr userDrawn="1"/>
          </p:nvSpPr>
          <p:spPr bwMode="auto">
            <a:xfrm>
              <a:off x="0" y="545"/>
              <a:ext cx="576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hu-HU" dirty="0"/>
            </a:p>
          </p:txBody>
        </p:sp>
        <p:sp>
          <p:nvSpPr>
            <p:cNvPr id="9" name="Line 10">
              <a:extLst>
                <a:ext uri="{FF2B5EF4-FFF2-40B4-BE49-F238E27FC236}">
                  <a16:creationId xmlns:a16="http://schemas.microsoft.com/office/drawing/2014/main" id="{93F67DB0-4D12-9644-87F3-88FBBF207D21}"/>
                </a:ext>
              </a:extLst>
            </p:cNvPr>
            <p:cNvSpPr>
              <a:spLocks noChangeShapeType="1"/>
            </p:cNvSpPr>
            <p:nvPr userDrawn="1"/>
          </p:nvSpPr>
          <p:spPr bwMode="auto">
            <a:xfrm>
              <a:off x="0" y="597"/>
              <a:ext cx="5760" cy="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endParaRPr lang="hu-HU" dirty="0"/>
            </a:p>
          </p:txBody>
        </p:sp>
      </p:grpSp>
      <p:sp>
        <p:nvSpPr>
          <p:cNvPr id="10" name="Háromszög 9">
            <a:extLst>
              <a:ext uri="{FF2B5EF4-FFF2-40B4-BE49-F238E27FC236}">
                <a16:creationId xmlns:a16="http://schemas.microsoft.com/office/drawing/2014/main" id="{4B64804D-4FA4-944B-B7B7-DE9BDFFFC63D}"/>
              </a:ext>
            </a:extLst>
          </p:cNvPr>
          <p:cNvSpPr/>
          <p:nvPr userDrawn="1"/>
        </p:nvSpPr>
        <p:spPr>
          <a:xfrm>
            <a:off x="568080" y="354588"/>
            <a:ext cx="576555" cy="4591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1" name="Kép 10">
            <a:extLst>
              <a:ext uri="{FF2B5EF4-FFF2-40B4-BE49-F238E27FC236}">
                <a16:creationId xmlns:a16="http://schemas.microsoft.com/office/drawing/2014/main" id="{6528B9C3-1A6F-4743-A49B-7709D1EF96BD}"/>
              </a:ext>
            </a:extLst>
          </p:cNvPr>
          <p:cNvPicPr>
            <a:picLocks noChangeAspect="1"/>
          </p:cNvPicPr>
          <p:nvPr userDrawn="1"/>
        </p:nvPicPr>
        <p:blipFill>
          <a:blip r:embed="rId2"/>
          <a:stretch>
            <a:fillRect/>
          </a:stretch>
        </p:blipFill>
        <p:spPr>
          <a:xfrm>
            <a:off x="177559" y="50926"/>
            <a:ext cx="781040" cy="7628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55027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16369B2C-F88B-724A-A100-CA2E94957911}" type="datetimeFigureOut">
              <a:rPr lang="hu-HU" smtClean="0"/>
              <a:t>2022. 08. 08.</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0693D5AB-799A-2F40-95E2-C20AD7D35984}" type="slidenum">
              <a:rPr lang="hu-HU" smtClean="0"/>
              <a:t>‹#›</a:t>
            </a:fld>
            <a:endParaRPr lang="hu-HU"/>
          </a:p>
        </p:txBody>
      </p:sp>
      <p:grpSp>
        <p:nvGrpSpPr>
          <p:cNvPr id="7" name="Group 8">
            <a:extLst>
              <a:ext uri="{FF2B5EF4-FFF2-40B4-BE49-F238E27FC236}">
                <a16:creationId xmlns:a16="http://schemas.microsoft.com/office/drawing/2014/main" id="{1D7F0BC9-02AF-0740-AD13-3EACB754275B}"/>
              </a:ext>
            </a:extLst>
          </p:cNvPr>
          <p:cNvGrpSpPr>
            <a:grpSpLocks/>
          </p:cNvGrpSpPr>
          <p:nvPr userDrawn="1"/>
        </p:nvGrpSpPr>
        <p:grpSpPr bwMode="auto">
          <a:xfrm>
            <a:off x="781397" y="674361"/>
            <a:ext cx="8053844" cy="47066"/>
            <a:chOff x="0" y="545"/>
            <a:chExt cx="5760" cy="52"/>
          </a:xfrm>
          <a:effectLst>
            <a:outerShdw blurRad="50800" dist="38100" dir="2700000" algn="tl" rotWithShape="0">
              <a:prstClr val="black">
                <a:alpha val="40000"/>
              </a:prstClr>
            </a:outerShdw>
          </a:effectLst>
        </p:grpSpPr>
        <p:sp>
          <p:nvSpPr>
            <p:cNvPr id="8" name="Line 9">
              <a:extLst>
                <a:ext uri="{FF2B5EF4-FFF2-40B4-BE49-F238E27FC236}">
                  <a16:creationId xmlns:a16="http://schemas.microsoft.com/office/drawing/2014/main" id="{BA333CED-638F-A243-885B-B974A56FDCAC}"/>
                </a:ext>
              </a:extLst>
            </p:cNvPr>
            <p:cNvSpPr>
              <a:spLocks noChangeShapeType="1"/>
            </p:cNvSpPr>
            <p:nvPr userDrawn="1"/>
          </p:nvSpPr>
          <p:spPr bwMode="auto">
            <a:xfrm>
              <a:off x="0" y="545"/>
              <a:ext cx="576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hu-HU" dirty="0"/>
            </a:p>
          </p:txBody>
        </p:sp>
        <p:sp>
          <p:nvSpPr>
            <p:cNvPr id="9" name="Line 10">
              <a:extLst>
                <a:ext uri="{FF2B5EF4-FFF2-40B4-BE49-F238E27FC236}">
                  <a16:creationId xmlns:a16="http://schemas.microsoft.com/office/drawing/2014/main" id="{4439CBD1-B178-8744-A7EC-AE3106AC00F6}"/>
                </a:ext>
              </a:extLst>
            </p:cNvPr>
            <p:cNvSpPr>
              <a:spLocks noChangeShapeType="1"/>
            </p:cNvSpPr>
            <p:nvPr userDrawn="1"/>
          </p:nvSpPr>
          <p:spPr bwMode="auto">
            <a:xfrm>
              <a:off x="0" y="597"/>
              <a:ext cx="5760" cy="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endParaRPr lang="hu-HU" dirty="0"/>
            </a:p>
          </p:txBody>
        </p:sp>
      </p:grpSp>
      <p:sp>
        <p:nvSpPr>
          <p:cNvPr id="10" name="Háromszög 9">
            <a:extLst>
              <a:ext uri="{FF2B5EF4-FFF2-40B4-BE49-F238E27FC236}">
                <a16:creationId xmlns:a16="http://schemas.microsoft.com/office/drawing/2014/main" id="{9571A025-B15F-1848-A0B0-7D5771F9DC3D}"/>
              </a:ext>
            </a:extLst>
          </p:cNvPr>
          <p:cNvSpPr/>
          <p:nvPr userDrawn="1"/>
        </p:nvSpPr>
        <p:spPr>
          <a:xfrm>
            <a:off x="568080" y="354588"/>
            <a:ext cx="576555" cy="4591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1" name="Kép 10">
            <a:extLst>
              <a:ext uri="{FF2B5EF4-FFF2-40B4-BE49-F238E27FC236}">
                <a16:creationId xmlns:a16="http://schemas.microsoft.com/office/drawing/2014/main" id="{42B4657A-5873-3840-88AB-EF8B1C7481BE}"/>
              </a:ext>
            </a:extLst>
          </p:cNvPr>
          <p:cNvPicPr>
            <a:picLocks noChangeAspect="1"/>
          </p:cNvPicPr>
          <p:nvPr userDrawn="1"/>
        </p:nvPicPr>
        <p:blipFill>
          <a:blip r:embed="rId2"/>
          <a:stretch>
            <a:fillRect/>
          </a:stretch>
        </p:blipFill>
        <p:spPr>
          <a:xfrm>
            <a:off x="177559" y="50926"/>
            <a:ext cx="781040" cy="7628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69770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hu-HU"/>
              <a:t>Mintacím szerkesztése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16369B2C-F88B-724A-A100-CA2E94957911}" type="datetimeFigureOut">
              <a:rPr lang="hu-HU" smtClean="0"/>
              <a:t>2022. 08. 08.</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0693D5AB-799A-2F40-95E2-C20AD7D35984}" type="slidenum">
              <a:rPr lang="hu-HU" smtClean="0"/>
              <a:t>‹#›</a:t>
            </a:fld>
            <a:endParaRPr lang="hu-HU"/>
          </a:p>
        </p:txBody>
      </p:sp>
      <p:grpSp>
        <p:nvGrpSpPr>
          <p:cNvPr id="7" name="Group 8">
            <a:extLst>
              <a:ext uri="{FF2B5EF4-FFF2-40B4-BE49-F238E27FC236}">
                <a16:creationId xmlns:a16="http://schemas.microsoft.com/office/drawing/2014/main" id="{52072279-3196-8A48-ADBF-835A5E1C66BA}"/>
              </a:ext>
            </a:extLst>
          </p:cNvPr>
          <p:cNvGrpSpPr>
            <a:grpSpLocks/>
          </p:cNvGrpSpPr>
          <p:nvPr userDrawn="1"/>
        </p:nvGrpSpPr>
        <p:grpSpPr bwMode="auto">
          <a:xfrm>
            <a:off x="781397" y="674361"/>
            <a:ext cx="8053844" cy="47066"/>
            <a:chOff x="0" y="545"/>
            <a:chExt cx="5760" cy="52"/>
          </a:xfrm>
          <a:effectLst>
            <a:outerShdw blurRad="50800" dist="38100" dir="2700000" algn="tl" rotWithShape="0">
              <a:prstClr val="black">
                <a:alpha val="40000"/>
              </a:prstClr>
            </a:outerShdw>
          </a:effectLst>
        </p:grpSpPr>
        <p:sp>
          <p:nvSpPr>
            <p:cNvPr id="8" name="Line 9">
              <a:extLst>
                <a:ext uri="{FF2B5EF4-FFF2-40B4-BE49-F238E27FC236}">
                  <a16:creationId xmlns:a16="http://schemas.microsoft.com/office/drawing/2014/main" id="{BD7D404C-81B4-9848-B4CA-9CB545B840A9}"/>
                </a:ext>
              </a:extLst>
            </p:cNvPr>
            <p:cNvSpPr>
              <a:spLocks noChangeShapeType="1"/>
            </p:cNvSpPr>
            <p:nvPr userDrawn="1"/>
          </p:nvSpPr>
          <p:spPr bwMode="auto">
            <a:xfrm>
              <a:off x="0" y="545"/>
              <a:ext cx="576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hu-HU" dirty="0"/>
            </a:p>
          </p:txBody>
        </p:sp>
        <p:sp>
          <p:nvSpPr>
            <p:cNvPr id="9" name="Line 10">
              <a:extLst>
                <a:ext uri="{FF2B5EF4-FFF2-40B4-BE49-F238E27FC236}">
                  <a16:creationId xmlns:a16="http://schemas.microsoft.com/office/drawing/2014/main" id="{6BEF0BAD-8B7B-8D4F-B8F9-68C759D16B1F}"/>
                </a:ext>
              </a:extLst>
            </p:cNvPr>
            <p:cNvSpPr>
              <a:spLocks noChangeShapeType="1"/>
            </p:cNvSpPr>
            <p:nvPr userDrawn="1"/>
          </p:nvSpPr>
          <p:spPr bwMode="auto">
            <a:xfrm>
              <a:off x="0" y="597"/>
              <a:ext cx="5760" cy="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endParaRPr lang="hu-HU" dirty="0"/>
            </a:p>
          </p:txBody>
        </p:sp>
      </p:grpSp>
      <p:sp>
        <p:nvSpPr>
          <p:cNvPr id="10" name="Háromszög 9">
            <a:extLst>
              <a:ext uri="{FF2B5EF4-FFF2-40B4-BE49-F238E27FC236}">
                <a16:creationId xmlns:a16="http://schemas.microsoft.com/office/drawing/2014/main" id="{BCBBA717-DFD9-7346-8995-14F9FDF3D979}"/>
              </a:ext>
            </a:extLst>
          </p:cNvPr>
          <p:cNvSpPr/>
          <p:nvPr userDrawn="1"/>
        </p:nvSpPr>
        <p:spPr>
          <a:xfrm>
            <a:off x="568080" y="354588"/>
            <a:ext cx="576555" cy="4591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1" name="Kép 10">
            <a:extLst>
              <a:ext uri="{FF2B5EF4-FFF2-40B4-BE49-F238E27FC236}">
                <a16:creationId xmlns:a16="http://schemas.microsoft.com/office/drawing/2014/main" id="{151B37BC-80B8-7C4E-940D-AAD8DAE014DF}"/>
              </a:ext>
            </a:extLst>
          </p:cNvPr>
          <p:cNvPicPr>
            <a:picLocks noChangeAspect="1"/>
          </p:cNvPicPr>
          <p:nvPr userDrawn="1"/>
        </p:nvPicPr>
        <p:blipFill>
          <a:blip r:embed="rId2"/>
          <a:stretch>
            <a:fillRect/>
          </a:stretch>
        </p:blipFill>
        <p:spPr>
          <a:xfrm>
            <a:off x="177559" y="50926"/>
            <a:ext cx="781040" cy="7628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16290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8">
            <a:extLst>
              <a:ext uri="{FF2B5EF4-FFF2-40B4-BE49-F238E27FC236}">
                <a16:creationId xmlns:a16="http://schemas.microsoft.com/office/drawing/2014/main" id="{D8761B1A-B92D-0846-98A1-78920CDD9FDF}"/>
              </a:ext>
            </a:extLst>
          </p:cNvPr>
          <p:cNvGrpSpPr>
            <a:grpSpLocks/>
          </p:cNvGrpSpPr>
          <p:nvPr userDrawn="1"/>
        </p:nvGrpSpPr>
        <p:grpSpPr bwMode="auto">
          <a:xfrm>
            <a:off x="781397" y="674361"/>
            <a:ext cx="8053844" cy="47066"/>
            <a:chOff x="0" y="545"/>
            <a:chExt cx="5760" cy="52"/>
          </a:xfrm>
          <a:effectLst>
            <a:outerShdw blurRad="50800" dist="38100" dir="2700000" algn="tl" rotWithShape="0">
              <a:prstClr val="black">
                <a:alpha val="40000"/>
              </a:prstClr>
            </a:outerShdw>
          </a:effectLst>
        </p:grpSpPr>
        <p:sp>
          <p:nvSpPr>
            <p:cNvPr id="8" name="Line 9">
              <a:extLst>
                <a:ext uri="{FF2B5EF4-FFF2-40B4-BE49-F238E27FC236}">
                  <a16:creationId xmlns:a16="http://schemas.microsoft.com/office/drawing/2014/main" id="{D3DB2FE7-AE29-CF41-86DF-B6DB40DFFC4B}"/>
                </a:ext>
              </a:extLst>
            </p:cNvPr>
            <p:cNvSpPr>
              <a:spLocks noChangeShapeType="1"/>
            </p:cNvSpPr>
            <p:nvPr userDrawn="1"/>
          </p:nvSpPr>
          <p:spPr bwMode="auto">
            <a:xfrm>
              <a:off x="0" y="545"/>
              <a:ext cx="576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hu-HU" dirty="0"/>
            </a:p>
          </p:txBody>
        </p:sp>
        <p:sp>
          <p:nvSpPr>
            <p:cNvPr id="9" name="Line 10">
              <a:extLst>
                <a:ext uri="{FF2B5EF4-FFF2-40B4-BE49-F238E27FC236}">
                  <a16:creationId xmlns:a16="http://schemas.microsoft.com/office/drawing/2014/main" id="{FDF5EB67-C0ED-A344-954D-E156FB017F1A}"/>
                </a:ext>
              </a:extLst>
            </p:cNvPr>
            <p:cNvSpPr>
              <a:spLocks noChangeShapeType="1"/>
            </p:cNvSpPr>
            <p:nvPr userDrawn="1"/>
          </p:nvSpPr>
          <p:spPr bwMode="auto">
            <a:xfrm>
              <a:off x="0" y="597"/>
              <a:ext cx="5760" cy="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endParaRPr lang="hu-HU" dirty="0"/>
            </a:p>
          </p:txBody>
        </p:sp>
      </p:grpSp>
      <p:sp>
        <p:nvSpPr>
          <p:cNvPr id="10" name="Háromszög 9">
            <a:extLst>
              <a:ext uri="{FF2B5EF4-FFF2-40B4-BE49-F238E27FC236}">
                <a16:creationId xmlns:a16="http://schemas.microsoft.com/office/drawing/2014/main" id="{B5B39327-2A60-2144-9723-0C6996856B27}"/>
              </a:ext>
            </a:extLst>
          </p:cNvPr>
          <p:cNvSpPr/>
          <p:nvPr userDrawn="1"/>
        </p:nvSpPr>
        <p:spPr>
          <a:xfrm>
            <a:off x="568080" y="354588"/>
            <a:ext cx="576555" cy="4591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1" name="Kép 10">
            <a:extLst>
              <a:ext uri="{FF2B5EF4-FFF2-40B4-BE49-F238E27FC236}">
                <a16:creationId xmlns:a16="http://schemas.microsoft.com/office/drawing/2014/main" id="{714B50E2-ABBE-D446-B5BE-FA1DC692D0F0}"/>
              </a:ext>
            </a:extLst>
          </p:cNvPr>
          <p:cNvPicPr>
            <a:picLocks noChangeAspect="1"/>
          </p:cNvPicPr>
          <p:nvPr userDrawn="1"/>
        </p:nvPicPr>
        <p:blipFill>
          <a:blip r:embed="rId8"/>
          <a:stretch>
            <a:fillRect/>
          </a:stretch>
        </p:blipFill>
        <p:spPr>
          <a:xfrm>
            <a:off x="177559" y="50926"/>
            <a:ext cx="781040" cy="762842"/>
          </a:xfrm>
          <a:prstGeom prst="rect">
            <a:avLst/>
          </a:prstGeom>
          <a:ln>
            <a:noFill/>
          </a:ln>
          <a:effectLst>
            <a:outerShdw blurRad="292100" dist="139700" dir="2700000" algn="tl" rotWithShape="0">
              <a:srgbClr val="333333">
                <a:alpha val="65000"/>
              </a:srgbClr>
            </a:outerShdw>
          </a:effectLst>
        </p:spPr>
      </p:pic>
    </p:spTree>
  </p:cSld>
  <p:clrMap bg1="lt1" tx1="dk1" bg2="lt2" tx2="dk2" accent1="accent1" accent2="accent2" accent3="accent3" accent4="accent4" accent5="accent5" accent6="accent6" hlink="hlink" folHlink="folHlink"/>
  <p:sldLayoutIdLst>
    <p:sldLayoutId id="2147483719" r:id="rId1"/>
    <p:sldLayoutId id="2147483720" r:id="rId2"/>
    <p:sldLayoutId id="2147483725" r:id="rId3"/>
    <p:sldLayoutId id="2147483755" r:id="rId4"/>
    <p:sldLayoutId id="2147483756" r:id="rId5"/>
    <p:sldLayoutId id="2147483757" r:id="rId6"/>
  </p:sldLayoutIdLst>
  <p:transition spd="slow">
    <p:blinds dir="vert"/>
  </p:transition>
  <p:txStyles>
    <p:titleStyle>
      <a:lvl1pPr algn="ctr" rtl="0" eaLnBrk="0" fontAlgn="base" hangingPunct="0">
        <a:spcBef>
          <a:spcPct val="0"/>
        </a:spcBef>
        <a:spcAft>
          <a:spcPct val="0"/>
        </a:spcAft>
        <a:defRPr sz="33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33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33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33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3300">
          <a:solidFill>
            <a:schemeClr val="tx1"/>
          </a:solidFill>
          <a:latin typeface="Calibri" charset="0"/>
          <a:ea typeface="ＭＳ Ｐゴシック" charset="0"/>
          <a:cs typeface="ＭＳ Ｐゴシック" charset="0"/>
        </a:defRPr>
      </a:lvl5pPr>
      <a:lvl6pPr marL="342900" algn="ctr" rtl="0" fontAlgn="base">
        <a:spcBef>
          <a:spcPct val="0"/>
        </a:spcBef>
        <a:spcAft>
          <a:spcPct val="0"/>
        </a:spcAft>
        <a:defRPr sz="3300">
          <a:solidFill>
            <a:schemeClr val="tx1"/>
          </a:solidFill>
          <a:latin typeface="Calibri" charset="0"/>
          <a:ea typeface="ＭＳ Ｐゴシック" charset="0"/>
        </a:defRPr>
      </a:lvl6pPr>
      <a:lvl7pPr marL="685800" algn="ctr" rtl="0" fontAlgn="base">
        <a:spcBef>
          <a:spcPct val="0"/>
        </a:spcBef>
        <a:spcAft>
          <a:spcPct val="0"/>
        </a:spcAft>
        <a:defRPr sz="3300">
          <a:solidFill>
            <a:schemeClr val="tx1"/>
          </a:solidFill>
          <a:latin typeface="Calibri" charset="0"/>
          <a:ea typeface="ＭＳ Ｐゴシック" charset="0"/>
        </a:defRPr>
      </a:lvl7pPr>
      <a:lvl8pPr marL="1028700" algn="ctr" rtl="0" fontAlgn="base">
        <a:spcBef>
          <a:spcPct val="0"/>
        </a:spcBef>
        <a:spcAft>
          <a:spcPct val="0"/>
        </a:spcAft>
        <a:defRPr sz="3300">
          <a:solidFill>
            <a:schemeClr val="tx1"/>
          </a:solidFill>
          <a:latin typeface="Calibri" charset="0"/>
          <a:ea typeface="ＭＳ Ｐゴシック" charset="0"/>
        </a:defRPr>
      </a:lvl8pPr>
      <a:lvl9pPr marL="1371600" algn="ctr" rtl="0" fontAlgn="base">
        <a:spcBef>
          <a:spcPct val="0"/>
        </a:spcBef>
        <a:spcAft>
          <a:spcPct val="0"/>
        </a:spcAft>
        <a:defRPr sz="3300">
          <a:solidFill>
            <a:schemeClr val="tx1"/>
          </a:solidFill>
          <a:latin typeface="Calibri" charset="0"/>
          <a:ea typeface="ＭＳ Ｐゴシック" charset="0"/>
        </a:defRPr>
      </a:lvl9pPr>
    </p:titleStyle>
    <p:bodyStyle>
      <a:lvl1pPr marL="257175" indent="-257175"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ＭＳ Ｐゴシック" charset="0"/>
        </a:defRPr>
      </a:lvl1pPr>
      <a:lvl2pPr marL="557213" indent="-214313" algn="l" rtl="0" eaLnBrk="0" fontAlgn="base" hangingPunct="0">
        <a:spcBef>
          <a:spcPct val="20000"/>
        </a:spcBef>
        <a:spcAft>
          <a:spcPct val="0"/>
        </a:spcAft>
        <a:buFont typeface="Arial" charset="0"/>
        <a:buChar char="–"/>
        <a:defRPr sz="2100" kern="1200">
          <a:solidFill>
            <a:schemeClr val="tx1"/>
          </a:solidFill>
          <a:latin typeface="+mn-lt"/>
          <a:ea typeface="ＭＳ Ｐゴシック" charset="0"/>
          <a:cs typeface="+mn-cs"/>
        </a:defRPr>
      </a:lvl2pPr>
      <a:lvl3pPr marL="857250" indent="-171450" algn="l" rtl="0" eaLnBrk="0" fontAlgn="base" hangingPunct="0">
        <a:spcBef>
          <a:spcPct val="20000"/>
        </a:spcBef>
        <a:spcAft>
          <a:spcPct val="0"/>
        </a:spcAft>
        <a:buFont typeface="Arial" charset="0"/>
        <a:buChar char="•"/>
        <a:defRPr sz="1800" kern="1200">
          <a:solidFill>
            <a:schemeClr val="tx1"/>
          </a:solidFill>
          <a:latin typeface="+mn-lt"/>
          <a:ea typeface="ＭＳ Ｐゴシック" charset="0"/>
          <a:cs typeface="+mn-cs"/>
        </a:defRPr>
      </a:lvl3pPr>
      <a:lvl4pPr marL="1200150" indent="-171450" algn="l" rtl="0" eaLnBrk="0" fontAlgn="base" hangingPunct="0">
        <a:spcBef>
          <a:spcPct val="20000"/>
        </a:spcBef>
        <a:spcAft>
          <a:spcPct val="0"/>
        </a:spcAft>
        <a:buFont typeface="Arial" charset="0"/>
        <a:buChar char="–"/>
        <a:defRPr sz="1500" kern="1200">
          <a:solidFill>
            <a:schemeClr val="tx1"/>
          </a:solidFill>
          <a:latin typeface="+mn-lt"/>
          <a:ea typeface="ＭＳ Ｐゴシック" charset="0"/>
          <a:cs typeface="+mn-cs"/>
        </a:defRPr>
      </a:lvl4pPr>
      <a:lvl5pPr marL="1543050" indent="-171450" algn="l" rtl="0" eaLnBrk="0" fontAlgn="base" hangingPunct="0">
        <a:spcBef>
          <a:spcPct val="20000"/>
        </a:spcBef>
        <a:spcAft>
          <a:spcPct val="0"/>
        </a:spcAft>
        <a:buFont typeface="Arial" charset="0"/>
        <a:buChar char="»"/>
        <a:defRPr sz="1500" kern="1200">
          <a:solidFill>
            <a:schemeClr val="tx1"/>
          </a:solidFill>
          <a:latin typeface="+mn-lt"/>
          <a:ea typeface="ＭＳ Ｐゴシック" charset="0"/>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hu-H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8/8/22</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610465331"/>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33" r:id="rId12"/>
    <p:sldLayoutId id="2147483737"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3.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hyperlink" Target="mailto:kovacs.laszlo4@hm.gov.hu" TargetMode="External"/><Relationship Id="rId5" Type="http://schemas.openxmlformats.org/officeDocument/2006/relationships/image" Target="../media/image2.png"/><Relationship Id="rId4" Type="http://schemas.openxmlformats.org/officeDocument/2006/relationships/hyperlink" Target="mailto:kovacs.laszlo@uni-nke.hu"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 Id="rId5" Type="http://schemas.openxmlformats.org/officeDocument/2006/relationships/image" Target="../media/image21.jpe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hyperlink" Target="mailto:kovacs.laszlo4@hm.gov.h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D67E8093-6A7A-5542-AC6B-9348EB3060E7}"/>
              </a:ext>
            </a:extLst>
          </p:cNvPr>
          <p:cNvSpPr txBox="1"/>
          <p:nvPr/>
        </p:nvSpPr>
        <p:spPr>
          <a:xfrm>
            <a:off x="805272" y="1117430"/>
            <a:ext cx="7533456" cy="1668405"/>
          </a:xfrm>
          <a:prstGeom prst="rect">
            <a:avLst/>
          </a:prstGeom>
          <a:noFill/>
          <a:ln w="19050">
            <a:noFill/>
          </a:ln>
          <a:effectLst>
            <a:outerShdw blurRad="50800" dist="38100" dir="2700000" algn="tl" rotWithShape="0">
              <a:prstClr val="black">
                <a:alpha val="40000"/>
              </a:prstClr>
            </a:outerShdw>
          </a:effectLst>
        </p:spPr>
        <p:txBody>
          <a:bodyPr wrap="square" rtlCol="0">
            <a:spAutoFit/>
            <a:scene3d>
              <a:camera prst="orthographicFront"/>
              <a:lightRig rig="soft" dir="t">
                <a:rot lat="0" lon="0" rev="15600000"/>
              </a:lightRig>
            </a:scene3d>
            <a:sp3d extrusionH="57150" prstMaterial="softEdge">
              <a:bevelT w="25400" h="38100"/>
            </a:sp3d>
          </a:bodyPr>
          <a:lstStyle/>
          <a:p>
            <a:pPr algn="ctr" defTabSz="514350" fontAlgn="auto">
              <a:lnSpc>
                <a:spcPct val="150000"/>
              </a:lnSpc>
              <a:spcBef>
                <a:spcPts val="0"/>
              </a:spcBef>
              <a:spcAft>
                <a:spcPts val="0"/>
              </a:spcAft>
            </a:pPr>
            <a:r>
              <a:rPr lang="hu-HU" sz="3600" b="1" dirty="0">
                <a:ln/>
                <a:solidFill>
                  <a:schemeClr val="accent1">
                    <a:lumMod val="75000"/>
                  </a:schemeClr>
                </a:solidFill>
                <a:latin typeface="+mn-lt"/>
                <a:ea typeface="Verdana" panose="020B0604030504040204" pitchFamily="34" charset="0"/>
                <a:cs typeface="+mn-cs"/>
              </a:rPr>
              <a:t>TÁVKÖZLÉSI SZEMPONTOK A KIBERBIZTONSÁGBAN </a:t>
            </a:r>
          </a:p>
        </p:txBody>
      </p:sp>
      <p:sp>
        <p:nvSpPr>
          <p:cNvPr id="2" name="Szövegdoboz 1">
            <a:extLst>
              <a:ext uri="{FF2B5EF4-FFF2-40B4-BE49-F238E27FC236}">
                <a16:creationId xmlns:a16="http://schemas.microsoft.com/office/drawing/2014/main" id="{CD765568-C74C-E048-9EE7-7F923E29A082}"/>
              </a:ext>
            </a:extLst>
          </p:cNvPr>
          <p:cNvSpPr txBox="1"/>
          <p:nvPr/>
        </p:nvSpPr>
        <p:spPr>
          <a:xfrm>
            <a:off x="2771800" y="3400968"/>
            <a:ext cx="3845413" cy="646331"/>
          </a:xfrm>
          <a:prstGeom prst="rect">
            <a:avLst/>
          </a:prstGeom>
          <a:noFill/>
        </p:spPr>
        <p:txBody>
          <a:bodyPr wrap="none" rtlCol="0">
            <a:spAutoFit/>
          </a:bodyPr>
          <a:lstStyle/>
          <a:p>
            <a:pPr algn="ctr" defTabSz="514350" fontAlgn="auto">
              <a:spcBef>
                <a:spcPts val="0"/>
              </a:spcBef>
              <a:spcAft>
                <a:spcPts val="0"/>
              </a:spcAft>
            </a:pPr>
            <a:r>
              <a:rPr lang="hu-HU" b="1" dirty="0">
                <a:solidFill>
                  <a:prstClr val="black"/>
                </a:solidFill>
                <a:latin typeface="Gill Sans MT" panose="020B0502020104020203" pitchFamily="34" charset="0"/>
                <a:ea typeface="+mn-ea"/>
                <a:cs typeface="+mn-cs"/>
              </a:rPr>
              <a:t>Dr. Kovács László dandártábornok</a:t>
            </a:r>
          </a:p>
          <a:p>
            <a:pPr algn="ctr" defTabSz="514350" fontAlgn="auto">
              <a:spcBef>
                <a:spcPts val="0"/>
              </a:spcBef>
              <a:spcAft>
                <a:spcPts val="0"/>
              </a:spcAft>
            </a:pPr>
            <a:r>
              <a:rPr lang="hu-HU" dirty="0">
                <a:solidFill>
                  <a:prstClr val="black"/>
                </a:solidFill>
                <a:latin typeface="Gill Sans MT" panose="020B0502020104020203" pitchFamily="34" charset="0"/>
                <a:ea typeface="+mn-ea"/>
                <a:cs typeface="+mn-cs"/>
              </a:rPr>
              <a:t>Haderőnemi Szemlélő (</a:t>
            </a:r>
            <a:r>
              <a:rPr lang="hu-HU" dirty="0" err="1">
                <a:solidFill>
                  <a:prstClr val="black"/>
                </a:solidFill>
                <a:latin typeface="Gill Sans MT" panose="020B0502020104020203" pitchFamily="34" charset="0"/>
                <a:ea typeface="+mn-ea"/>
                <a:cs typeface="+mn-cs"/>
              </a:rPr>
              <a:t>kibervédelem</a:t>
            </a:r>
            <a:r>
              <a:rPr lang="hu-HU" dirty="0">
                <a:solidFill>
                  <a:prstClr val="black"/>
                </a:solidFill>
                <a:latin typeface="Gill Sans MT" panose="020B0502020104020203" pitchFamily="34" charset="0"/>
                <a:ea typeface="+mn-ea"/>
                <a:cs typeface="+mn-cs"/>
              </a:rPr>
              <a:t>)</a:t>
            </a:r>
          </a:p>
        </p:txBody>
      </p:sp>
      <p:grpSp>
        <p:nvGrpSpPr>
          <p:cNvPr id="8" name="Group 8">
            <a:extLst>
              <a:ext uri="{FF2B5EF4-FFF2-40B4-BE49-F238E27FC236}">
                <a16:creationId xmlns:a16="http://schemas.microsoft.com/office/drawing/2014/main" id="{D446EB02-B5EA-6348-BD60-97DFB4F630C1}"/>
              </a:ext>
            </a:extLst>
          </p:cNvPr>
          <p:cNvGrpSpPr>
            <a:grpSpLocks/>
          </p:cNvGrpSpPr>
          <p:nvPr/>
        </p:nvGrpSpPr>
        <p:grpSpPr bwMode="auto">
          <a:xfrm>
            <a:off x="781397" y="674361"/>
            <a:ext cx="8053844" cy="47066"/>
            <a:chOff x="0" y="545"/>
            <a:chExt cx="5760" cy="52"/>
          </a:xfrm>
          <a:effectLst>
            <a:outerShdw blurRad="50800" dist="38100" dir="2700000" algn="tl" rotWithShape="0">
              <a:prstClr val="black">
                <a:alpha val="40000"/>
              </a:prstClr>
            </a:outerShdw>
          </a:effectLst>
        </p:grpSpPr>
        <p:sp>
          <p:nvSpPr>
            <p:cNvPr id="9" name="Line 9">
              <a:extLst>
                <a:ext uri="{FF2B5EF4-FFF2-40B4-BE49-F238E27FC236}">
                  <a16:creationId xmlns:a16="http://schemas.microsoft.com/office/drawing/2014/main" id="{3815C433-9215-454A-B734-15B6C73E973F}"/>
                </a:ext>
              </a:extLst>
            </p:cNvPr>
            <p:cNvSpPr>
              <a:spLocks noChangeShapeType="1"/>
            </p:cNvSpPr>
            <p:nvPr userDrawn="1"/>
          </p:nvSpPr>
          <p:spPr bwMode="auto">
            <a:xfrm>
              <a:off x="0" y="545"/>
              <a:ext cx="576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hu-HU" dirty="0"/>
            </a:p>
          </p:txBody>
        </p:sp>
        <p:sp>
          <p:nvSpPr>
            <p:cNvPr id="10" name="Line 10">
              <a:extLst>
                <a:ext uri="{FF2B5EF4-FFF2-40B4-BE49-F238E27FC236}">
                  <a16:creationId xmlns:a16="http://schemas.microsoft.com/office/drawing/2014/main" id="{0E8A98B2-7249-6B4B-8141-DEA7FCB8F97E}"/>
                </a:ext>
              </a:extLst>
            </p:cNvPr>
            <p:cNvSpPr>
              <a:spLocks noChangeShapeType="1"/>
            </p:cNvSpPr>
            <p:nvPr userDrawn="1"/>
          </p:nvSpPr>
          <p:spPr bwMode="auto">
            <a:xfrm>
              <a:off x="0" y="597"/>
              <a:ext cx="5760" cy="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endParaRPr lang="hu-HU" dirty="0"/>
            </a:p>
          </p:txBody>
        </p:sp>
      </p:grpSp>
      <p:sp>
        <p:nvSpPr>
          <p:cNvPr id="11" name="Háromszög 10">
            <a:extLst>
              <a:ext uri="{FF2B5EF4-FFF2-40B4-BE49-F238E27FC236}">
                <a16:creationId xmlns:a16="http://schemas.microsoft.com/office/drawing/2014/main" id="{5D3F296B-7892-5B45-B3C7-00E44B219813}"/>
              </a:ext>
            </a:extLst>
          </p:cNvPr>
          <p:cNvSpPr/>
          <p:nvPr/>
        </p:nvSpPr>
        <p:spPr>
          <a:xfrm>
            <a:off x="568080" y="354588"/>
            <a:ext cx="576555" cy="4591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2" name="Kép 11">
            <a:extLst>
              <a:ext uri="{FF2B5EF4-FFF2-40B4-BE49-F238E27FC236}">
                <a16:creationId xmlns:a16="http://schemas.microsoft.com/office/drawing/2014/main" id="{BD194568-61C7-7D4F-860A-BFCCF171E6D9}"/>
              </a:ext>
            </a:extLst>
          </p:cNvPr>
          <p:cNvPicPr>
            <a:picLocks noChangeAspect="1"/>
          </p:cNvPicPr>
          <p:nvPr/>
        </p:nvPicPr>
        <p:blipFill>
          <a:blip r:embed="rId3"/>
          <a:stretch>
            <a:fillRect/>
          </a:stretch>
        </p:blipFill>
        <p:spPr>
          <a:xfrm>
            <a:off x="177559" y="50926"/>
            <a:ext cx="781040" cy="7628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111655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B75BB71-8ABD-474B-8B9F-CDE31941BBEF}"/>
              </a:ext>
            </a:extLst>
          </p:cNvPr>
          <p:cNvSpPr>
            <a:spLocks noGrp="1"/>
          </p:cNvSpPr>
          <p:nvPr>
            <p:ph type="title" idx="4294967295"/>
          </p:nvPr>
        </p:nvSpPr>
        <p:spPr>
          <a:xfrm>
            <a:off x="367201" y="53456"/>
            <a:ext cx="8409598" cy="856853"/>
          </a:xfrm>
        </p:spPr>
        <p:txBody>
          <a:bodyPr/>
          <a:lstStyle/>
          <a:p>
            <a:r>
              <a:rPr lang="hu-HU" b="1" dirty="0"/>
              <a:t>Az információs műveletek elemei</a:t>
            </a:r>
            <a:endParaRPr lang="hu-HU" dirty="0"/>
          </a:p>
        </p:txBody>
      </p:sp>
      <p:sp>
        <p:nvSpPr>
          <p:cNvPr id="3" name="Tartalom helye 2">
            <a:extLst>
              <a:ext uri="{FF2B5EF4-FFF2-40B4-BE49-F238E27FC236}">
                <a16:creationId xmlns:a16="http://schemas.microsoft.com/office/drawing/2014/main" id="{31EC078F-36EB-BF48-928B-585149ED35F8}"/>
              </a:ext>
            </a:extLst>
          </p:cNvPr>
          <p:cNvSpPr>
            <a:spLocks noGrp="1"/>
          </p:cNvSpPr>
          <p:nvPr>
            <p:ph idx="4294967295"/>
          </p:nvPr>
        </p:nvSpPr>
        <p:spPr>
          <a:xfrm>
            <a:off x="4697328" y="1037525"/>
            <a:ext cx="3669794" cy="3546405"/>
          </a:xfrm>
        </p:spPr>
        <p:txBody>
          <a:bodyPr>
            <a:normAutofit/>
          </a:bodyPr>
          <a:lstStyle/>
          <a:p>
            <a:pPr marL="285743" indent="-285743">
              <a:buClr>
                <a:schemeClr val="accent1"/>
              </a:buClr>
              <a:buFont typeface="Wingdings" pitchFamily="2" charset="2"/>
              <a:buChar char="§"/>
            </a:pPr>
            <a:r>
              <a:rPr lang="hu-HU" sz="1800" dirty="0"/>
              <a:t>műveleti biztonság </a:t>
            </a:r>
            <a:br>
              <a:rPr lang="hu-HU" sz="1800" dirty="0"/>
            </a:br>
            <a:r>
              <a:rPr lang="hu-HU" sz="1800" dirty="0"/>
              <a:t>(</a:t>
            </a:r>
            <a:r>
              <a:rPr lang="hu-HU" sz="1800" dirty="0" err="1"/>
              <a:t>Operations</a:t>
            </a:r>
            <a:r>
              <a:rPr lang="hu-HU" sz="1800" dirty="0"/>
              <a:t> </a:t>
            </a:r>
            <a:r>
              <a:rPr lang="hu-HU" sz="1800" dirty="0" err="1"/>
              <a:t>Security</a:t>
            </a:r>
            <a:r>
              <a:rPr lang="hu-HU" sz="1800" dirty="0"/>
              <a:t>, OPSEC)</a:t>
            </a:r>
          </a:p>
          <a:p>
            <a:pPr marL="285743" indent="-285743">
              <a:buClr>
                <a:schemeClr val="accent1"/>
              </a:buClr>
              <a:buFont typeface="Wingdings" pitchFamily="2" charset="2"/>
              <a:buChar char="§"/>
            </a:pPr>
            <a:r>
              <a:rPr lang="hu-HU" sz="1800" dirty="0"/>
              <a:t>katonai megtévesztés </a:t>
            </a:r>
            <a:br>
              <a:rPr lang="hu-HU" sz="1800" dirty="0"/>
            </a:br>
            <a:r>
              <a:rPr lang="hu-HU" sz="1800" dirty="0"/>
              <a:t>(Military </a:t>
            </a:r>
            <a:r>
              <a:rPr lang="hu-HU" sz="1800" dirty="0" err="1"/>
              <a:t>Deception</a:t>
            </a:r>
            <a:r>
              <a:rPr lang="hu-HU" sz="1800" dirty="0"/>
              <a:t>, MILDEC)</a:t>
            </a:r>
          </a:p>
          <a:p>
            <a:pPr marL="285743" indent="-285743">
              <a:buClr>
                <a:schemeClr val="accent1"/>
              </a:buClr>
              <a:buFont typeface="Wingdings" pitchFamily="2" charset="2"/>
              <a:buChar char="§"/>
            </a:pPr>
            <a:r>
              <a:rPr lang="hu-HU" sz="1800" dirty="0"/>
              <a:t>megjelenés, viselkedés, arculat </a:t>
            </a:r>
            <a:br>
              <a:rPr lang="hu-HU" sz="1800" dirty="0"/>
            </a:br>
            <a:r>
              <a:rPr lang="hu-HU" sz="1800" dirty="0"/>
              <a:t>(</a:t>
            </a:r>
            <a:r>
              <a:rPr lang="hu-HU" sz="1800" dirty="0" err="1"/>
              <a:t>Present</a:t>
            </a:r>
            <a:r>
              <a:rPr lang="hu-HU" sz="1800" dirty="0"/>
              <a:t>, </a:t>
            </a:r>
            <a:r>
              <a:rPr lang="hu-HU" sz="1800" dirty="0" err="1"/>
              <a:t>Posture</a:t>
            </a:r>
            <a:r>
              <a:rPr lang="hu-HU" sz="1800" dirty="0"/>
              <a:t>, </a:t>
            </a:r>
            <a:r>
              <a:rPr lang="hu-HU" sz="1800" dirty="0" err="1"/>
              <a:t>Profile</a:t>
            </a:r>
            <a:r>
              <a:rPr lang="hu-HU" sz="1800" dirty="0"/>
              <a:t>, PPP)</a:t>
            </a:r>
          </a:p>
          <a:p>
            <a:pPr marL="285743" indent="-285743">
              <a:buClr>
                <a:schemeClr val="accent1"/>
              </a:buClr>
              <a:buFont typeface="Wingdings" pitchFamily="2" charset="2"/>
              <a:buChar char="§"/>
            </a:pPr>
            <a:r>
              <a:rPr lang="hu-HU" sz="1800" dirty="0"/>
              <a:t>kapcsolattartás</a:t>
            </a:r>
          </a:p>
          <a:p>
            <a:pPr marL="0" indent="0">
              <a:buNone/>
            </a:pPr>
            <a:endParaRPr lang="hu-HU" sz="1800" dirty="0"/>
          </a:p>
        </p:txBody>
      </p:sp>
      <p:sp>
        <p:nvSpPr>
          <p:cNvPr id="9" name="Tartalom helye 2">
            <a:extLst>
              <a:ext uri="{FF2B5EF4-FFF2-40B4-BE49-F238E27FC236}">
                <a16:creationId xmlns:a16="http://schemas.microsoft.com/office/drawing/2014/main" id="{C494132C-6CCE-EA44-85AE-79A18C6C4596}"/>
              </a:ext>
            </a:extLst>
          </p:cNvPr>
          <p:cNvSpPr txBox="1">
            <a:spLocks/>
          </p:cNvSpPr>
          <p:nvPr/>
        </p:nvSpPr>
        <p:spPr>
          <a:xfrm>
            <a:off x="645942" y="1037526"/>
            <a:ext cx="3669794" cy="3797416"/>
          </a:xfrm>
          <a:prstGeom prst="rect">
            <a:avLst/>
          </a:prstGeom>
        </p:spPr>
        <p:txBody>
          <a:bodyPr vert="horz" lIns="0" tIns="0" rIns="0" bIns="0" rtlCol="0">
            <a:normAutofit/>
          </a:bodyPr>
          <a:lstStyle>
            <a:lvl1pPr marL="342900" indent="-342900" algn="l" defTabSz="685800" rtl="0" eaLnBrk="1" latinLnBrk="0" hangingPunct="1">
              <a:lnSpc>
                <a:spcPct val="100000"/>
              </a:lnSpc>
              <a:spcBef>
                <a:spcPts val="750"/>
              </a:spcBef>
              <a:buClr>
                <a:srgbClr val="1B5C93"/>
              </a:buClr>
              <a:buSzPct val="90000"/>
              <a:buFont typeface="Arial" panose="020B0604020202020204" pitchFamily="34" charset="0"/>
              <a:buChar char="•"/>
              <a:defRPr sz="2300"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342900" algn="l" defTabSz="685800" rtl="0" eaLnBrk="1" latinLnBrk="0" hangingPunct="1">
              <a:lnSpc>
                <a:spcPct val="90000"/>
              </a:lnSpc>
              <a:spcBef>
                <a:spcPts val="375"/>
              </a:spcBef>
              <a:buClr>
                <a:srgbClr val="1B5C93"/>
              </a:buClr>
              <a:buFont typeface="Arial" panose="020B0604020202020204" pitchFamily="34" charset="0"/>
              <a:buChar char="•"/>
              <a:defRPr sz="2200"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971550" indent="-285750" algn="l" defTabSz="685800" rtl="0" eaLnBrk="1" latinLnBrk="0" hangingPunct="1">
              <a:lnSpc>
                <a:spcPct val="90000"/>
              </a:lnSpc>
              <a:spcBef>
                <a:spcPts val="375"/>
              </a:spcBef>
              <a:buClr>
                <a:srgbClr val="1B5C93"/>
              </a:buClr>
              <a:buFont typeface="Arial" panose="020B0604020202020204" pitchFamily="34" charset="0"/>
              <a:buChar char="•"/>
              <a:defRPr sz="1800"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314450" indent="-285750" algn="l" defTabSz="685800" rtl="0" eaLnBrk="1" latinLnBrk="0" hangingPunct="1">
              <a:lnSpc>
                <a:spcPct val="90000"/>
              </a:lnSpc>
              <a:spcBef>
                <a:spcPts val="375"/>
              </a:spcBef>
              <a:buClr>
                <a:srgbClr val="7B9DC7"/>
              </a:buClr>
              <a:buFont typeface="Arial" panose="020B0604020202020204" pitchFamily="34" charset="0"/>
              <a:buChar char="•"/>
              <a:defRPr sz="1500"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657350" indent="-285750" algn="l" defTabSz="685800" rtl="0" eaLnBrk="1" latinLnBrk="0" hangingPunct="1">
              <a:lnSpc>
                <a:spcPct val="90000"/>
              </a:lnSpc>
              <a:spcBef>
                <a:spcPts val="375"/>
              </a:spcBef>
              <a:buClr>
                <a:srgbClr val="7B9DC7"/>
              </a:buClr>
              <a:buFont typeface="Arial" panose="020B0604020202020204" pitchFamily="34" charset="0"/>
              <a:buChar char="•"/>
              <a:defRPr sz="1450"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43" indent="-285743">
              <a:lnSpc>
                <a:spcPct val="110000"/>
              </a:lnSpc>
              <a:buClr>
                <a:schemeClr val="accent1"/>
              </a:buClr>
              <a:buFont typeface="Wingdings" pitchFamily="2" charset="2"/>
              <a:buChar char="§"/>
            </a:pPr>
            <a:r>
              <a:rPr lang="hu-HU" sz="1800" dirty="0">
                <a:solidFill>
                  <a:srgbClr val="FF0000"/>
                </a:solidFill>
              </a:rPr>
              <a:t>kiberműveletek</a:t>
            </a:r>
            <a:r>
              <a:rPr lang="hu-HU" sz="1800" dirty="0"/>
              <a:t> </a:t>
            </a:r>
            <a:br>
              <a:rPr lang="hu-HU" sz="1800" dirty="0"/>
            </a:br>
            <a:r>
              <a:rPr lang="hu-HU" sz="1800" dirty="0"/>
              <a:t>(korábbi terminológiával számítógép-hálózati műveletek)</a:t>
            </a:r>
          </a:p>
          <a:p>
            <a:pPr marL="285743" indent="-285743">
              <a:lnSpc>
                <a:spcPct val="110000"/>
              </a:lnSpc>
              <a:buClr>
                <a:schemeClr val="accent1"/>
              </a:buClr>
              <a:buFont typeface="Wingdings" pitchFamily="2" charset="2"/>
              <a:buChar char="§"/>
            </a:pPr>
            <a:r>
              <a:rPr lang="hu-HU" sz="1800" dirty="0"/>
              <a:t>elektronikai hadviselés </a:t>
            </a:r>
            <a:br>
              <a:rPr lang="hu-HU" sz="1800" dirty="0"/>
            </a:br>
            <a:r>
              <a:rPr lang="hu-HU" sz="1800" dirty="0"/>
              <a:t>(</a:t>
            </a:r>
            <a:r>
              <a:rPr lang="hu-HU" sz="1800" dirty="0" err="1"/>
              <a:t>Electronic</a:t>
            </a:r>
            <a:r>
              <a:rPr lang="hu-HU" sz="1800" dirty="0"/>
              <a:t> </a:t>
            </a:r>
            <a:r>
              <a:rPr lang="hu-HU" sz="1800" dirty="0" err="1"/>
              <a:t>Warfare</a:t>
            </a:r>
            <a:r>
              <a:rPr lang="hu-HU" sz="1800" dirty="0"/>
              <a:t>, EW)</a:t>
            </a:r>
          </a:p>
          <a:p>
            <a:pPr marL="285743" indent="-285743">
              <a:lnSpc>
                <a:spcPct val="110000"/>
              </a:lnSpc>
              <a:buClr>
                <a:schemeClr val="accent1"/>
              </a:buClr>
              <a:buFont typeface="Wingdings" pitchFamily="2" charset="2"/>
              <a:buChar char="§"/>
            </a:pPr>
            <a:r>
              <a:rPr lang="hu-HU" sz="1800" dirty="0"/>
              <a:t>lélektani műveletek </a:t>
            </a:r>
            <a:br>
              <a:rPr lang="hu-HU" sz="1800" dirty="0"/>
            </a:br>
            <a:r>
              <a:rPr lang="hu-HU" sz="1800" dirty="0"/>
              <a:t>(</a:t>
            </a:r>
            <a:r>
              <a:rPr lang="en-US" sz="1800" dirty="0"/>
              <a:t>Psychological Operations</a:t>
            </a:r>
            <a:r>
              <a:rPr lang="hu-HU" sz="1800" dirty="0"/>
              <a:t>, PSYOPS)</a:t>
            </a:r>
          </a:p>
          <a:p>
            <a:pPr marL="285743" indent="-285743">
              <a:lnSpc>
                <a:spcPct val="110000"/>
              </a:lnSpc>
              <a:buClr>
                <a:schemeClr val="accent1"/>
              </a:buClr>
              <a:buFont typeface="Wingdings" pitchFamily="2" charset="2"/>
              <a:buChar char="§"/>
            </a:pPr>
            <a:r>
              <a:rPr lang="hu-HU" sz="1800" dirty="0"/>
              <a:t>civil-katonai együttműködés </a:t>
            </a:r>
            <a:br>
              <a:rPr lang="hu-HU" sz="1800" dirty="0"/>
            </a:br>
            <a:r>
              <a:rPr lang="hu-HU" sz="1800" dirty="0"/>
              <a:t>(Civil Military </a:t>
            </a:r>
            <a:r>
              <a:rPr lang="hu-HU" sz="1800" dirty="0" err="1"/>
              <a:t>Co-Operation</a:t>
            </a:r>
            <a:r>
              <a:rPr lang="hu-HU" sz="1800" dirty="0"/>
              <a:t>, CIMIC)</a:t>
            </a:r>
          </a:p>
          <a:p>
            <a:pPr marL="285743" indent="-285743">
              <a:lnSpc>
                <a:spcPct val="110000"/>
              </a:lnSpc>
              <a:buClr>
                <a:schemeClr val="accent1"/>
              </a:buClr>
              <a:buFont typeface="Wingdings" pitchFamily="2" charset="2"/>
              <a:buChar char="§"/>
            </a:pPr>
            <a:r>
              <a:rPr lang="hu-HU" sz="1800" dirty="0"/>
              <a:t>katonai tájékoztatás </a:t>
            </a:r>
            <a:br>
              <a:rPr lang="hu-HU" sz="1800" dirty="0"/>
            </a:br>
            <a:r>
              <a:rPr lang="hu-HU" sz="1800" dirty="0"/>
              <a:t>(Military Public </a:t>
            </a:r>
            <a:r>
              <a:rPr lang="hu-HU" sz="1800" dirty="0" err="1"/>
              <a:t>Affairs</a:t>
            </a:r>
            <a:r>
              <a:rPr lang="hu-HU" sz="1800" dirty="0"/>
              <a:t>, MPA)</a:t>
            </a:r>
          </a:p>
          <a:p>
            <a:pPr marL="0" indent="0">
              <a:lnSpc>
                <a:spcPct val="110000"/>
              </a:lnSpc>
              <a:buNone/>
            </a:pPr>
            <a:endParaRPr lang="hu-HU" sz="1800" dirty="0"/>
          </a:p>
        </p:txBody>
      </p:sp>
    </p:spTree>
    <p:extLst>
      <p:ext uri="{BB962C8B-B14F-4D97-AF65-F5344CB8AC3E}">
        <p14:creationId xmlns:p14="http://schemas.microsoft.com/office/powerpoint/2010/main" val="794976770"/>
      </p:ext>
    </p:extLst>
  </p:cSld>
  <p:clrMapOvr>
    <a:masterClrMapping/>
  </p:clrMapOvr>
  <p:transition spd="slow">
    <p:blinds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a:extLst>
              <a:ext uri="{FF2B5EF4-FFF2-40B4-BE49-F238E27FC236}">
                <a16:creationId xmlns:a16="http://schemas.microsoft.com/office/drawing/2014/main" id="{FC92DD8C-18D9-B944-874B-C8E950E36B68}"/>
              </a:ext>
            </a:extLst>
          </p:cNvPr>
          <p:cNvSpPr txBox="1"/>
          <p:nvPr/>
        </p:nvSpPr>
        <p:spPr>
          <a:xfrm>
            <a:off x="650903" y="1197666"/>
            <a:ext cx="5649288" cy="3073396"/>
          </a:xfrm>
          <a:prstGeom prst="rect">
            <a:avLst/>
          </a:prstGeom>
        </p:spPr>
        <p:txBody>
          <a:bodyPr vert="horz" lIns="51435" tIns="25718" rIns="51435" bIns="25718" rtlCol="0" anchor="ctr">
            <a:noAutofit/>
          </a:bodyPr>
          <a:lstStyle/>
          <a:p>
            <a:pPr marL="160735" lvl="1" algn="just" defTabSz="514350">
              <a:lnSpc>
                <a:spcPct val="90000"/>
              </a:lnSpc>
              <a:spcAft>
                <a:spcPts val="338"/>
              </a:spcAft>
              <a:buClr>
                <a:srgbClr val="ED7D31"/>
              </a:buClr>
            </a:pPr>
            <a:r>
              <a:rPr lang="hu-HU" sz="2100" dirty="0">
                <a:solidFill>
                  <a:prstClr val="black"/>
                </a:solidFill>
              </a:rPr>
              <a:t>Azon tevékenységek összessége, amelyek az elektromágneses spektrum ellenség által történő felhasználásának meghatározására, felderítésére, csökkentésére vagy megakadályozására, illetve az elektromágneses energia és az irányított energia felhasználására, az elektromágneses spektrum saját célú felhasználására, valamint az ellenség vezetési és irányítási rendszerei támadásának támogatására, a saját csapatok védelmére irányulnak.</a:t>
            </a:r>
          </a:p>
        </p:txBody>
      </p:sp>
      <p:sp>
        <p:nvSpPr>
          <p:cNvPr id="7" name="Szövegdoboz 6">
            <a:extLst>
              <a:ext uri="{FF2B5EF4-FFF2-40B4-BE49-F238E27FC236}">
                <a16:creationId xmlns:a16="http://schemas.microsoft.com/office/drawing/2014/main" id="{B79B6CF0-954E-644A-9D9D-879A63A46B93}"/>
              </a:ext>
            </a:extLst>
          </p:cNvPr>
          <p:cNvSpPr txBox="1"/>
          <p:nvPr/>
        </p:nvSpPr>
        <p:spPr>
          <a:xfrm>
            <a:off x="3903676" y="4366695"/>
            <a:ext cx="1336649" cy="178960"/>
          </a:xfrm>
          <a:prstGeom prst="rect">
            <a:avLst/>
          </a:prstGeom>
          <a:noFill/>
        </p:spPr>
        <p:txBody>
          <a:bodyPr wrap="square" rtlCol="0">
            <a:spAutoFit/>
          </a:bodyPr>
          <a:lstStyle/>
          <a:p>
            <a:pPr algn="ctr" defTabSz="514350">
              <a:spcAft>
                <a:spcPts val="338"/>
              </a:spcAft>
            </a:pPr>
            <a:r>
              <a:rPr lang="hu-HU" sz="563" dirty="0">
                <a:solidFill>
                  <a:prstClr val="white"/>
                </a:solidFill>
                <a:latin typeface="Calibri" panose="020F0502020204030204"/>
              </a:rPr>
              <a:t>NEM NYILVÁNOS</a:t>
            </a:r>
          </a:p>
        </p:txBody>
      </p:sp>
      <p:sp>
        <p:nvSpPr>
          <p:cNvPr id="9" name="Cím 1">
            <a:extLst>
              <a:ext uri="{FF2B5EF4-FFF2-40B4-BE49-F238E27FC236}">
                <a16:creationId xmlns:a16="http://schemas.microsoft.com/office/drawing/2014/main" id="{499E5577-6063-5D46-8FFE-239ED88A48C0}"/>
              </a:ext>
            </a:extLst>
          </p:cNvPr>
          <p:cNvSpPr>
            <a:spLocks noGrp="1"/>
          </p:cNvSpPr>
          <p:nvPr>
            <p:ph type="title" idx="4294967295"/>
          </p:nvPr>
        </p:nvSpPr>
        <p:spPr>
          <a:xfrm>
            <a:off x="1115616" y="64699"/>
            <a:ext cx="7128792" cy="533146"/>
          </a:xfrm>
        </p:spPr>
        <p:txBody>
          <a:bodyPr/>
          <a:lstStyle/>
          <a:p>
            <a:pPr algn="l"/>
            <a:r>
              <a:rPr lang="hu-HU" sz="2800" b="1" dirty="0"/>
              <a:t>Elektronikai hadviselés</a:t>
            </a:r>
            <a:endParaRPr lang="hu-HU" sz="2800" dirty="0"/>
          </a:p>
        </p:txBody>
      </p:sp>
      <p:sp>
        <p:nvSpPr>
          <p:cNvPr id="10" name="Tartalom helye 2">
            <a:extLst>
              <a:ext uri="{FF2B5EF4-FFF2-40B4-BE49-F238E27FC236}">
                <a16:creationId xmlns:a16="http://schemas.microsoft.com/office/drawing/2014/main" id="{C59AD5ED-9C3F-C84A-A9D3-020008F9EDCF}"/>
              </a:ext>
            </a:extLst>
          </p:cNvPr>
          <p:cNvSpPr txBox="1">
            <a:spLocks/>
          </p:cNvSpPr>
          <p:nvPr/>
        </p:nvSpPr>
        <p:spPr>
          <a:xfrm>
            <a:off x="-262400" y="872438"/>
            <a:ext cx="925860" cy="831539"/>
          </a:xfrm>
          <a:prstGeom prst="rect">
            <a:avLst/>
          </a:prstGeom>
        </p:spPr>
        <p:txBody>
          <a:bodyPr/>
          <a:lstStyle>
            <a:lvl1pPr marL="257175" indent="-257175"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ＭＳ Ｐゴシック" charset="0"/>
              </a:defRPr>
            </a:lvl1pPr>
            <a:lvl2pPr marL="557213" indent="-214313" algn="l" rtl="0" eaLnBrk="0" fontAlgn="base" hangingPunct="0">
              <a:spcBef>
                <a:spcPct val="20000"/>
              </a:spcBef>
              <a:spcAft>
                <a:spcPct val="0"/>
              </a:spcAft>
              <a:buFont typeface="Arial" charset="0"/>
              <a:buChar char="–"/>
              <a:defRPr sz="2100" kern="1200">
                <a:solidFill>
                  <a:schemeClr val="tx1"/>
                </a:solidFill>
                <a:latin typeface="+mn-lt"/>
                <a:ea typeface="ＭＳ Ｐゴシック" charset="0"/>
                <a:cs typeface="+mn-cs"/>
              </a:defRPr>
            </a:lvl2pPr>
            <a:lvl3pPr marL="857250" indent="-171450" algn="l" rtl="0" eaLnBrk="0" fontAlgn="base" hangingPunct="0">
              <a:spcBef>
                <a:spcPct val="20000"/>
              </a:spcBef>
              <a:spcAft>
                <a:spcPct val="0"/>
              </a:spcAft>
              <a:buFont typeface="Arial" charset="0"/>
              <a:buChar char="•"/>
              <a:defRPr sz="1800" kern="1200">
                <a:solidFill>
                  <a:schemeClr val="tx1"/>
                </a:solidFill>
                <a:latin typeface="+mn-lt"/>
                <a:ea typeface="ＭＳ Ｐゴシック" charset="0"/>
                <a:cs typeface="+mn-cs"/>
              </a:defRPr>
            </a:lvl3pPr>
            <a:lvl4pPr marL="1200150" indent="-171450" algn="l" rtl="0" eaLnBrk="0" fontAlgn="base" hangingPunct="0">
              <a:spcBef>
                <a:spcPct val="20000"/>
              </a:spcBef>
              <a:spcAft>
                <a:spcPct val="0"/>
              </a:spcAft>
              <a:buFont typeface="Arial" charset="0"/>
              <a:buChar char="–"/>
              <a:defRPr sz="1500" kern="1200">
                <a:solidFill>
                  <a:schemeClr val="tx1"/>
                </a:solidFill>
                <a:latin typeface="+mn-lt"/>
                <a:ea typeface="ＭＳ Ｐゴシック" charset="0"/>
                <a:cs typeface="+mn-cs"/>
              </a:defRPr>
            </a:lvl4pPr>
            <a:lvl5pPr marL="1543050" indent="-171450" algn="l" rtl="0" eaLnBrk="0" fontAlgn="base" hangingPunct="0">
              <a:spcBef>
                <a:spcPct val="20000"/>
              </a:spcBef>
              <a:spcAft>
                <a:spcPct val="0"/>
              </a:spcAft>
              <a:buFont typeface="Arial" charset="0"/>
              <a:buChar char="»"/>
              <a:defRPr sz="1500" kern="1200">
                <a:solidFill>
                  <a:schemeClr val="tx1"/>
                </a:solidFill>
                <a:latin typeface="+mn-lt"/>
                <a:ea typeface="ＭＳ Ｐゴシック" charset="0"/>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05984" indent="0" algn="just">
              <a:buNone/>
            </a:pPr>
            <a:r>
              <a:rPr lang="hu-HU" sz="7200" b="1" i="1" spc="-225" dirty="0">
                <a:solidFill>
                  <a:srgbClr val="FF0000"/>
                </a:solidFill>
                <a:latin typeface="Times New Roman" charset="0"/>
                <a:ea typeface="Times New Roman" charset="0"/>
                <a:cs typeface="Times New Roman" charset="0"/>
              </a:rPr>
              <a:t>“</a:t>
            </a:r>
            <a:endParaRPr lang="hu-HU" b="1" i="1" spc="-225" dirty="0">
              <a:solidFill>
                <a:srgbClr val="FF0000"/>
              </a:solidFill>
              <a:latin typeface="Times New Roman" charset="0"/>
              <a:ea typeface="Times New Roman" charset="0"/>
              <a:cs typeface="Times New Roman" charset="0"/>
            </a:endParaRPr>
          </a:p>
        </p:txBody>
      </p:sp>
      <p:sp>
        <p:nvSpPr>
          <p:cNvPr id="8" name="Téglalap 7">
            <a:extLst>
              <a:ext uri="{FF2B5EF4-FFF2-40B4-BE49-F238E27FC236}">
                <a16:creationId xmlns:a16="http://schemas.microsoft.com/office/drawing/2014/main" id="{24E538BF-127D-D046-964A-AE34990D7913}"/>
              </a:ext>
            </a:extLst>
          </p:cNvPr>
          <p:cNvSpPr/>
          <p:nvPr/>
        </p:nvSpPr>
        <p:spPr>
          <a:xfrm>
            <a:off x="4214424" y="4717229"/>
            <a:ext cx="3028950" cy="213585"/>
          </a:xfrm>
          <a:prstGeom prst="rect">
            <a:avLst/>
          </a:prstGeom>
        </p:spPr>
        <p:txBody>
          <a:bodyPr wrap="square">
            <a:spAutoFit/>
          </a:bodyPr>
          <a:lstStyle/>
          <a:p>
            <a:pPr>
              <a:spcAft>
                <a:spcPts val="450"/>
              </a:spcAft>
            </a:pPr>
            <a:r>
              <a:rPr lang="hu-HU" sz="788" i="1" dirty="0">
                <a:ea typeface="Arial" charset="0"/>
                <a:cs typeface="Arial" charset="0"/>
              </a:rPr>
              <a:t>Forrás: Magyar Honvédség </a:t>
            </a:r>
            <a:r>
              <a:rPr lang="hu-HU" sz="788" i="1" dirty="0" err="1">
                <a:ea typeface="Arial" charset="0"/>
                <a:cs typeface="Arial" charset="0"/>
              </a:rPr>
              <a:t>Összhaderőnemi</a:t>
            </a:r>
            <a:r>
              <a:rPr lang="hu-HU" sz="788" i="1" dirty="0">
                <a:ea typeface="Arial" charset="0"/>
                <a:cs typeface="Arial" charset="0"/>
              </a:rPr>
              <a:t> Doktrína, 2012.</a:t>
            </a:r>
          </a:p>
        </p:txBody>
      </p:sp>
      <p:pic>
        <p:nvPicPr>
          <p:cNvPr id="12" name="Picture 2" descr="Army showcases new electronic warfare tech - APG News">
            <a:extLst>
              <a:ext uri="{FF2B5EF4-FFF2-40B4-BE49-F238E27FC236}">
                <a16:creationId xmlns:a16="http://schemas.microsoft.com/office/drawing/2014/main" id="{93EFC761-4AF1-AB45-A09B-5D31178D304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839670" y="1397795"/>
            <a:ext cx="1877819" cy="2427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840941"/>
      </p:ext>
    </p:extLst>
  </p:cSld>
  <p:clrMapOvr>
    <a:masterClrMapping/>
  </p:clrMapOvr>
  <p:transition spd="slow">
    <p:blinds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ignals that can be jammed">
            <a:extLst>
              <a:ext uri="{FF2B5EF4-FFF2-40B4-BE49-F238E27FC236}">
                <a16:creationId xmlns:a16="http://schemas.microsoft.com/office/drawing/2014/main" id="{F5F7F8B2-12CC-9B4B-B4F9-796B3EF07FE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361" y="2067694"/>
            <a:ext cx="5426572" cy="2664296"/>
          </a:xfrm>
          <a:prstGeom prst="rect">
            <a:avLst/>
          </a:prstGeom>
          <a:noFill/>
          <a:extLst>
            <a:ext uri="{909E8E84-426E-40DD-AFC4-6F175D3DCCD1}">
              <a14:hiddenFill xmlns:a14="http://schemas.microsoft.com/office/drawing/2010/main">
                <a:solidFill>
                  <a:srgbClr val="FFFFFF"/>
                </a:solidFill>
              </a14:hiddenFill>
            </a:ext>
          </a:extLst>
        </p:spPr>
      </p:pic>
      <p:sp>
        <p:nvSpPr>
          <p:cNvPr id="4" name="Szövegdoboz 3">
            <a:extLst>
              <a:ext uri="{FF2B5EF4-FFF2-40B4-BE49-F238E27FC236}">
                <a16:creationId xmlns:a16="http://schemas.microsoft.com/office/drawing/2014/main" id="{7AF9F8C2-51B8-B842-A5E5-61848354BAFF}"/>
              </a:ext>
            </a:extLst>
          </p:cNvPr>
          <p:cNvSpPr txBox="1"/>
          <p:nvPr/>
        </p:nvSpPr>
        <p:spPr>
          <a:xfrm>
            <a:off x="18201" y="4731990"/>
            <a:ext cx="3388541" cy="338554"/>
          </a:xfrm>
          <a:prstGeom prst="rect">
            <a:avLst/>
          </a:prstGeom>
          <a:noFill/>
        </p:spPr>
        <p:txBody>
          <a:bodyPr wrap="square">
            <a:spAutoFit/>
          </a:bodyPr>
          <a:lstStyle/>
          <a:p>
            <a:r>
              <a:rPr lang="hu-HU" sz="800" i="1" dirty="0"/>
              <a:t>https://</a:t>
            </a:r>
            <a:r>
              <a:rPr lang="hu-HU" sz="800" i="1" dirty="0" err="1"/>
              <a:t>www.ainonline.com</a:t>
            </a:r>
            <a:r>
              <a:rPr lang="hu-HU" sz="800" i="1" dirty="0"/>
              <a:t>/</a:t>
            </a:r>
            <a:r>
              <a:rPr lang="hu-HU" sz="800" i="1" dirty="0" err="1"/>
              <a:t>aviation-news</a:t>
            </a:r>
            <a:r>
              <a:rPr lang="hu-HU" sz="800" i="1" dirty="0"/>
              <a:t>/</a:t>
            </a:r>
            <a:r>
              <a:rPr lang="hu-HU" sz="800" i="1" dirty="0" err="1"/>
              <a:t>blogs</a:t>
            </a:r>
            <a:r>
              <a:rPr lang="hu-HU" sz="800" i="1" dirty="0"/>
              <a:t>/</a:t>
            </a:r>
            <a:r>
              <a:rPr lang="hu-HU" sz="800" i="1" dirty="0" err="1"/>
              <a:t>ain</a:t>
            </a:r>
            <a:r>
              <a:rPr lang="hu-HU" sz="800" i="1" dirty="0"/>
              <a:t>-blog-</a:t>
            </a:r>
            <a:r>
              <a:rPr lang="hu-HU" sz="800" i="1" dirty="0" err="1"/>
              <a:t>gps</a:t>
            </a:r>
            <a:r>
              <a:rPr lang="hu-HU" sz="800" i="1" dirty="0"/>
              <a:t>-</a:t>
            </a:r>
            <a:r>
              <a:rPr lang="hu-HU" sz="800" i="1" dirty="0" err="1"/>
              <a:t>jammer</a:t>
            </a:r>
            <a:r>
              <a:rPr lang="hu-HU" sz="800" i="1" dirty="0"/>
              <a:t>-</a:t>
            </a:r>
            <a:r>
              <a:rPr lang="hu-HU" sz="800" i="1" dirty="0" err="1"/>
              <a:t>guy</a:t>
            </a:r>
            <a:r>
              <a:rPr lang="hu-HU" sz="800" i="1" dirty="0"/>
              <a:t>-</a:t>
            </a:r>
            <a:r>
              <a:rPr lang="hu-HU" sz="800" i="1" dirty="0" err="1"/>
              <a:t>touts</a:t>
            </a:r>
            <a:r>
              <a:rPr lang="hu-HU" sz="800" i="1" dirty="0"/>
              <a:t>-</a:t>
            </a:r>
            <a:r>
              <a:rPr lang="hu-HU" sz="800" i="1" dirty="0" err="1"/>
              <a:t>wares</a:t>
            </a:r>
            <a:r>
              <a:rPr lang="hu-HU" sz="800" i="1" dirty="0"/>
              <a:t>-dubai-air-show</a:t>
            </a:r>
          </a:p>
        </p:txBody>
      </p:sp>
      <p:pic>
        <p:nvPicPr>
          <p:cNvPr id="1028" name="Picture 4" descr="GPS Jammers|military applications|GPS jamming systems">
            <a:extLst>
              <a:ext uri="{FF2B5EF4-FFF2-40B4-BE49-F238E27FC236}">
                <a16:creationId xmlns:a16="http://schemas.microsoft.com/office/drawing/2014/main" id="{1606C78C-4159-634F-B6CC-028B182E10B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60032" y="6751"/>
            <a:ext cx="4303228" cy="2016224"/>
          </a:xfrm>
          <a:prstGeom prst="rect">
            <a:avLst/>
          </a:prstGeom>
          <a:noFill/>
          <a:extLst>
            <a:ext uri="{909E8E84-426E-40DD-AFC4-6F175D3DCCD1}">
              <a14:hiddenFill xmlns:a14="http://schemas.microsoft.com/office/drawing/2010/main">
                <a:solidFill>
                  <a:srgbClr val="FFFFFF"/>
                </a:solidFill>
              </a14:hiddenFill>
            </a:ext>
          </a:extLst>
        </p:spPr>
      </p:pic>
      <p:sp>
        <p:nvSpPr>
          <p:cNvPr id="5" name="Cím 1">
            <a:extLst>
              <a:ext uri="{FF2B5EF4-FFF2-40B4-BE49-F238E27FC236}">
                <a16:creationId xmlns:a16="http://schemas.microsoft.com/office/drawing/2014/main" id="{9DBE352B-7391-6FC7-FCF6-FB94092B94E0}"/>
              </a:ext>
            </a:extLst>
          </p:cNvPr>
          <p:cNvSpPr txBox="1">
            <a:spLocks/>
          </p:cNvSpPr>
          <p:nvPr/>
        </p:nvSpPr>
        <p:spPr>
          <a:xfrm>
            <a:off x="1115616" y="64699"/>
            <a:ext cx="4614005" cy="533146"/>
          </a:xfrm>
        </p:spPr>
        <p:txBody>
          <a:bodyPr/>
          <a:lstStyle>
            <a:lvl1pPr algn="ctr" rtl="0" eaLnBrk="0" fontAlgn="base" hangingPunct="0">
              <a:spcBef>
                <a:spcPct val="0"/>
              </a:spcBef>
              <a:spcAft>
                <a:spcPct val="0"/>
              </a:spcAft>
              <a:defRPr sz="33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33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33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33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3300">
                <a:solidFill>
                  <a:schemeClr val="tx1"/>
                </a:solidFill>
                <a:latin typeface="Calibri" charset="0"/>
                <a:ea typeface="ＭＳ Ｐゴシック" charset="0"/>
                <a:cs typeface="ＭＳ Ｐゴシック" charset="0"/>
              </a:defRPr>
            </a:lvl5pPr>
            <a:lvl6pPr marL="342900" algn="ctr" rtl="0" fontAlgn="base">
              <a:spcBef>
                <a:spcPct val="0"/>
              </a:spcBef>
              <a:spcAft>
                <a:spcPct val="0"/>
              </a:spcAft>
              <a:defRPr sz="3300">
                <a:solidFill>
                  <a:schemeClr val="tx1"/>
                </a:solidFill>
                <a:latin typeface="Calibri" charset="0"/>
                <a:ea typeface="ＭＳ Ｐゴシック" charset="0"/>
              </a:defRPr>
            </a:lvl6pPr>
            <a:lvl7pPr marL="685800" algn="ctr" rtl="0" fontAlgn="base">
              <a:spcBef>
                <a:spcPct val="0"/>
              </a:spcBef>
              <a:spcAft>
                <a:spcPct val="0"/>
              </a:spcAft>
              <a:defRPr sz="3300">
                <a:solidFill>
                  <a:schemeClr val="tx1"/>
                </a:solidFill>
                <a:latin typeface="Calibri" charset="0"/>
                <a:ea typeface="ＭＳ Ｐゴシック" charset="0"/>
              </a:defRPr>
            </a:lvl7pPr>
            <a:lvl8pPr marL="1028700" algn="ctr" rtl="0" fontAlgn="base">
              <a:spcBef>
                <a:spcPct val="0"/>
              </a:spcBef>
              <a:spcAft>
                <a:spcPct val="0"/>
              </a:spcAft>
              <a:defRPr sz="3300">
                <a:solidFill>
                  <a:schemeClr val="tx1"/>
                </a:solidFill>
                <a:latin typeface="Calibri" charset="0"/>
                <a:ea typeface="ＭＳ Ｐゴシック" charset="0"/>
              </a:defRPr>
            </a:lvl8pPr>
            <a:lvl9pPr marL="1371600" algn="ctr" rtl="0" fontAlgn="base">
              <a:spcBef>
                <a:spcPct val="0"/>
              </a:spcBef>
              <a:spcAft>
                <a:spcPct val="0"/>
              </a:spcAft>
              <a:defRPr sz="3300">
                <a:solidFill>
                  <a:schemeClr val="tx1"/>
                </a:solidFill>
                <a:latin typeface="Calibri" charset="0"/>
                <a:ea typeface="ＭＳ Ｐゴシック" charset="0"/>
              </a:defRPr>
            </a:lvl9pPr>
          </a:lstStyle>
          <a:p>
            <a:pPr algn="l"/>
            <a:r>
              <a:rPr lang="hu-HU" sz="2800" b="1"/>
              <a:t>Elektronikai hadviselés</a:t>
            </a:r>
            <a:endParaRPr lang="hu-HU" sz="2800" dirty="0"/>
          </a:p>
        </p:txBody>
      </p:sp>
    </p:spTree>
    <p:extLst>
      <p:ext uri="{BB962C8B-B14F-4D97-AF65-F5344CB8AC3E}">
        <p14:creationId xmlns:p14="http://schemas.microsoft.com/office/powerpoint/2010/main" val="879910066"/>
      </p:ext>
    </p:extLst>
  </p:cSld>
  <p:clrMapOvr>
    <a:masterClrMapping/>
  </p:clrMapOvr>
  <p:transition spd="slow">
    <p:blinds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DDCD3BCB-2C82-4545-A6C7-1B748AAE39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6642" y="880765"/>
            <a:ext cx="1811135" cy="2343506"/>
          </a:xfrm>
          <a:prstGeom prst="rect">
            <a:avLst/>
          </a:prstGeom>
          <a:ln/>
        </p:spPr>
        <p:style>
          <a:lnRef idx="1">
            <a:schemeClr val="accent1"/>
          </a:lnRef>
          <a:fillRef idx="3">
            <a:schemeClr val="accent1"/>
          </a:fillRef>
          <a:effectRef idx="2">
            <a:schemeClr val="accent1"/>
          </a:effectRef>
          <a:fontRef idx="minor">
            <a:schemeClr val="lt1"/>
          </a:fontRef>
        </p:style>
      </p:pic>
      <p:pic>
        <p:nvPicPr>
          <p:cNvPr id="7" name="Kép 6">
            <a:extLst>
              <a:ext uri="{FF2B5EF4-FFF2-40B4-BE49-F238E27FC236}">
                <a16:creationId xmlns:a16="http://schemas.microsoft.com/office/drawing/2014/main" id="{0D4D4FA2-AD9A-2647-A4E4-67BE59B57A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34223" y="2501207"/>
            <a:ext cx="1773391" cy="2505372"/>
          </a:xfrm>
          <a:prstGeom prst="rect">
            <a:avLst/>
          </a:prstGeom>
        </p:spPr>
        <p:style>
          <a:lnRef idx="1">
            <a:schemeClr val="accent1"/>
          </a:lnRef>
          <a:fillRef idx="3">
            <a:schemeClr val="accent1"/>
          </a:fillRef>
          <a:effectRef idx="2">
            <a:schemeClr val="accent1"/>
          </a:effectRef>
          <a:fontRef idx="minor">
            <a:schemeClr val="lt1"/>
          </a:fontRef>
        </p:style>
      </p:pic>
      <p:sp>
        <p:nvSpPr>
          <p:cNvPr id="8" name="Szövegdoboz 7">
            <a:extLst>
              <a:ext uri="{FF2B5EF4-FFF2-40B4-BE49-F238E27FC236}">
                <a16:creationId xmlns:a16="http://schemas.microsoft.com/office/drawing/2014/main" id="{025939BF-DC2B-6749-A4C9-355083EC8CAC}"/>
              </a:ext>
            </a:extLst>
          </p:cNvPr>
          <p:cNvSpPr txBox="1"/>
          <p:nvPr/>
        </p:nvSpPr>
        <p:spPr>
          <a:xfrm>
            <a:off x="3593185" y="978721"/>
            <a:ext cx="5760640" cy="1200329"/>
          </a:xfrm>
          <a:prstGeom prst="rect">
            <a:avLst/>
          </a:prstGeom>
          <a:noFill/>
        </p:spPr>
        <p:txBody>
          <a:bodyPr wrap="square" rtlCol="0">
            <a:spAutoFit/>
          </a:bodyPr>
          <a:lstStyle/>
          <a:p>
            <a:pPr algn="just"/>
            <a:r>
              <a:rPr lang="hu-HU" sz="2400" b="1" dirty="0"/>
              <a:t>NATO doktrína: </a:t>
            </a:r>
          </a:p>
          <a:p>
            <a:pPr marL="600060" lvl="1" indent="-257168">
              <a:buClr>
                <a:schemeClr val="accent6"/>
              </a:buClr>
              <a:buFont typeface="Wingdings" charset="2"/>
              <a:buChar char="§"/>
            </a:pPr>
            <a:r>
              <a:rPr lang="hu-HU" sz="2400" dirty="0"/>
              <a:t>AJP 3.20: </a:t>
            </a:r>
            <a:r>
              <a:rPr lang="hu-HU" sz="2400" dirty="0" err="1"/>
              <a:t>Cyberspace</a:t>
            </a:r>
            <a:r>
              <a:rPr lang="hu-HU" sz="2400" dirty="0"/>
              <a:t> </a:t>
            </a:r>
            <a:r>
              <a:rPr lang="hu-HU" sz="2400" dirty="0" err="1"/>
              <a:t>Operations</a:t>
            </a:r>
            <a:r>
              <a:rPr lang="hu-HU" sz="2400" dirty="0"/>
              <a:t> </a:t>
            </a:r>
            <a:r>
              <a:rPr lang="hu-HU" sz="2400" dirty="0" err="1"/>
              <a:t>Doctrine</a:t>
            </a:r>
            <a:r>
              <a:rPr lang="hu-HU" sz="2400" dirty="0"/>
              <a:t> (2020)</a:t>
            </a:r>
          </a:p>
        </p:txBody>
      </p:sp>
      <p:sp>
        <p:nvSpPr>
          <p:cNvPr id="9" name="Szövegdoboz 8">
            <a:extLst>
              <a:ext uri="{FF2B5EF4-FFF2-40B4-BE49-F238E27FC236}">
                <a16:creationId xmlns:a16="http://schemas.microsoft.com/office/drawing/2014/main" id="{57B40EBF-E65A-D94A-ACDE-28BC359D9041}"/>
              </a:ext>
            </a:extLst>
          </p:cNvPr>
          <p:cNvSpPr txBox="1"/>
          <p:nvPr/>
        </p:nvSpPr>
        <p:spPr>
          <a:xfrm>
            <a:off x="3607614" y="3224271"/>
            <a:ext cx="5472608" cy="1200329"/>
          </a:xfrm>
          <a:prstGeom prst="rect">
            <a:avLst/>
          </a:prstGeom>
          <a:noFill/>
        </p:spPr>
        <p:txBody>
          <a:bodyPr wrap="square" rtlCol="0">
            <a:spAutoFit/>
          </a:bodyPr>
          <a:lstStyle/>
          <a:p>
            <a:pPr algn="just"/>
            <a:r>
              <a:rPr lang="hu-HU" sz="2400" b="1" dirty="0"/>
              <a:t>Hazai doktrína: </a:t>
            </a:r>
          </a:p>
          <a:p>
            <a:pPr marL="600060" lvl="1" indent="-257168">
              <a:buClr>
                <a:schemeClr val="accent6"/>
              </a:buClr>
              <a:buFont typeface="Wingdings" charset="2"/>
              <a:buChar char="§"/>
            </a:pPr>
            <a:r>
              <a:rPr lang="hu-HU" sz="2400" dirty="0"/>
              <a:t>MH Kibertér Műveleti Doktrína (2022) </a:t>
            </a:r>
          </a:p>
        </p:txBody>
      </p:sp>
      <p:sp>
        <p:nvSpPr>
          <p:cNvPr id="10" name="Cím 1">
            <a:extLst>
              <a:ext uri="{FF2B5EF4-FFF2-40B4-BE49-F238E27FC236}">
                <a16:creationId xmlns:a16="http://schemas.microsoft.com/office/drawing/2014/main" id="{37F4264B-46BB-FB96-077B-8C6648D0BB20}"/>
              </a:ext>
            </a:extLst>
          </p:cNvPr>
          <p:cNvSpPr txBox="1">
            <a:spLocks/>
          </p:cNvSpPr>
          <p:nvPr/>
        </p:nvSpPr>
        <p:spPr>
          <a:xfrm>
            <a:off x="1115616" y="64699"/>
            <a:ext cx="7128792" cy="533146"/>
          </a:xfrm>
        </p:spPr>
        <p:txBody>
          <a:bodyPr/>
          <a:lstStyle>
            <a:lvl1pPr algn="ctr" rtl="0" eaLnBrk="0" fontAlgn="base" hangingPunct="0">
              <a:spcBef>
                <a:spcPct val="0"/>
              </a:spcBef>
              <a:spcAft>
                <a:spcPct val="0"/>
              </a:spcAft>
              <a:defRPr sz="33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33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33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33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3300">
                <a:solidFill>
                  <a:schemeClr val="tx1"/>
                </a:solidFill>
                <a:latin typeface="Calibri" charset="0"/>
                <a:ea typeface="ＭＳ Ｐゴシック" charset="0"/>
                <a:cs typeface="ＭＳ Ｐゴシック" charset="0"/>
              </a:defRPr>
            </a:lvl5pPr>
            <a:lvl6pPr marL="342900" algn="ctr" rtl="0" fontAlgn="base">
              <a:spcBef>
                <a:spcPct val="0"/>
              </a:spcBef>
              <a:spcAft>
                <a:spcPct val="0"/>
              </a:spcAft>
              <a:defRPr sz="3300">
                <a:solidFill>
                  <a:schemeClr val="tx1"/>
                </a:solidFill>
                <a:latin typeface="Calibri" charset="0"/>
                <a:ea typeface="ＭＳ Ｐゴシック" charset="0"/>
              </a:defRPr>
            </a:lvl6pPr>
            <a:lvl7pPr marL="685800" algn="ctr" rtl="0" fontAlgn="base">
              <a:spcBef>
                <a:spcPct val="0"/>
              </a:spcBef>
              <a:spcAft>
                <a:spcPct val="0"/>
              </a:spcAft>
              <a:defRPr sz="3300">
                <a:solidFill>
                  <a:schemeClr val="tx1"/>
                </a:solidFill>
                <a:latin typeface="Calibri" charset="0"/>
                <a:ea typeface="ＭＳ Ｐゴシック" charset="0"/>
              </a:defRPr>
            </a:lvl7pPr>
            <a:lvl8pPr marL="1028700" algn="ctr" rtl="0" fontAlgn="base">
              <a:spcBef>
                <a:spcPct val="0"/>
              </a:spcBef>
              <a:spcAft>
                <a:spcPct val="0"/>
              </a:spcAft>
              <a:defRPr sz="3300">
                <a:solidFill>
                  <a:schemeClr val="tx1"/>
                </a:solidFill>
                <a:latin typeface="Calibri" charset="0"/>
                <a:ea typeface="ＭＳ Ｐゴシック" charset="0"/>
              </a:defRPr>
            </a:lvl8pPr>
            <a:lvl9pPr marL="1371600" algn="ctr" rtl="0" fontAlgn="base">
              <a:spcBef>
                <a:spcPct val="0"/>
              </a:spcBef>
              <a:spcAft>
                <a:spcPct val="0"/>
              </a:spcAft>
              <a:defRPr sz="3300">
                <a:solidFill>
                  <a:schemeClr val="tx1"/>
                </a:solidFill>
                <a:latin typeface="Calibri" charset="0"/>
                <a:ea typeface="ＭＳ Ｐゴシック" charset="0"/>
              </a:defRPr>
            </a:lvl9pPr>
          </a:lstStyle>
          <a:p>
            <a:pPr algn="l"/>
            <a:r>
              <a:rPr lang="hu-HU" sz="2800" b="1" dirty="0"/>
              <a:t>Doktrínális háttér</a:t>
            </a:r>
            <a:endParaRPr lang="hu-HU" sz="2800" dirty="0"/>
          </a:p>
        </p:txBody>
      </p:sp>
    </p:spTree>
    <p:extLst>
      <p:ext uri="{BB962C8B-B14F-4D97-AF65-F5344CB8AC3E}">
        <p14:creationId xmlns:p14="http://schemas.microsoft.com/office/powerpoint/2010/main" val="1704820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a:extLst>
              <a:ext uri="{FF2B5EF4-FFF2-40B4-BE49-F238E27FC236}">
                <a16:creationId xmlns:a16="http://schemas.microsoft.com/office/drawing/2014/main" id="{DA2A8B1C-BAE7-DB49-A03A-0F1702BA691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323529" y="1059582"/>
            <a:ext cx="8568952" cy="3469462"/>
          </a:xfrm>
          <a:prstGeom prst="rect">
            <a:avLst/>
          </a:prstGeom>
          <a:ln>
            <a:noFill/>
          </a:ln>
          <a:extLst>
            <a:ext uri="{53640926-AAD7-44D8-BBD7-CCE9431645EC}">
              <a14:shadowObscured xmlns:a14="http://schemas.microsoft.com/office/drawing/2010/main"/>
            </a:ext>
          </a:extLst>
        </p:spPr>
      </p:pic>
      <p:sp>
        <p:nvSpPr>
          <p:cNvPr id="3" name="Cím 1">
            <a:extLst>
              <a:ext uri="{FF2B5EF4-FFF2-40B4-BE49-F238E27FC236}">
                <a16:creationId xmlns:a16="http://schemas.microsoft.com/office/drawing/2014/main" id="{024A0952-2358-7E48-9D30-F0CAD747A0A5}"/>
              </a:ext>
            </a:extLst>
          </p:cNvPr>
          <p:cNvSpPr txBox="1">
            <a:spLocks/>
          </p:cNvSpPr>
          <p:nvPr/>
        </p:nvSpPr>
        <p:spPr>
          <a:xfrm>
            <a:off x="1106088" y="181804"/>
            <a:ext cx="3536987" cy="43265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a:lstStyle>
          <a:p>
            <a:pPr algn="l"/>
            <a:r>
              <a:rPr lang="hu-HU" sz="2800" b="1" dirty="0"/>
              <a:t>Kibertámadások</a:t>
            </a:r>
          </a:p>
        </p:txBody>
      </p:sp>
    </p:spTree>
    <p:extLst>
      <p:ext uri="{BB962C8B-B14F-4D97-AF65-F5344CB8AC3E}">
        <p14:creationId xmlns:p14="http://schemas.microsoft.com/office/powerpoint/2010/main" val="2322034572"/>
      </p:ext>
    </p:extLst>
  </p:cSld>
  <p:clrMapOvr>
    <a:masterClrMapping/>
  </p:clrMapOvr>
  <p:transition spd="slow">
    <p:blinds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a:extLst>
              <a:ext uri="{FF2B5EF4-FFF2-40B4-BE49-F238E27FC236}">
                <a16:creationId xmlns:a16="http://schemas.microsoft.com/office/drawing/2014/main" id="{0E591486-4F22-30C5-D38F-3439EBF1C4C3}"/>
              </a:ext>
            </a:extLst>
          </p:cNvPr>
          <p:cNvPicPr>
            <a:picLocks noChangeAspect="1"/>
          </p:cNvPicPr>
          <p:nvPr/>
        </p:nvPicPr>
        <p:blipFill>
          <a:blip r:embed="rId2"/>
          <a:stretch>
            <a:fillRect/>
          </a:stretch>
        </p:blipFill>
        <p:spPr>
          <a:xfrm>
            <a:off x="1649762" y="774478"/>
            <a:ext cx="5844476" cy="4333798"/>
          </a:xfrm>
          <a:prstGeom prst="rect">
            <a:avLst/>
          </a:prstGeom>
        </p:spPr>
      </p:pic>
      <p:sp>
        <p:nvSpPr>
          <p:cNvPr id="3" name="Cím 1">
            <a:extLst>
              <a:ext uri="{FF2B5EF4-FFF2-40B4-BE49-F238E27FC236}">
                <a16:creationId xmlns:a16="http://schemas.microsoft.com/office/drawing/2014/main" id="{AB8A9CBE-96F9-988D-26DF-14A6A3ACCAAF}"/>
              </a:ext>
            </a:extLst>
          </p:cNvPr>
          <p:cNvSpPr txBox="1">
            <a:spLocks/>
          </p:cNvSpPr>
          <p:nvPr/>
        </p:nvSpPr>
        <p:spPr>
          <a:xfrm>
            <a:off x="1115616" y="123478"/>
            <a:ext cx="5770168" cy="43265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a:lstStyle>
          <a:p>
            <a:pPr algn="l"/>
            <a:r>
              <a:rPr lang="hu-HU" sz="2800" b="1" dirty="0"/>
              <a:t>Kibertámadások: </a:t>
            </a:r>
            <a:r>
              <a:rPr lang="hu-HU" sz="2800" b="1" dirty="0" err="1"/>
              <a:t>Viasat</a:t>
            </a:r>
            <a:r>
              <a:rPr lang="hu-HU" sz="2800" b="1" dirty="0"/>
              <a:t> – 2022.02.24.</a:t>
            </a:r>
          </a:p>
        </p:txBody>
      </p:sp>
      <p:sp>
        <p:nvSpPr>
          <p:cNvPr id="5" name="Szövegdoboz 4">
            <a:extLst>
              <a:ext uri="{FF2B5EF4-FFF2-40B4-BE49-F238E27FC236}">
                <a16:creationId xmlns:a16="http://schemas.microsoft.com/office/drawing/2014/main" id="{840A9F46-A75C-0302-01F7-B27A96361856}"/>
              </a:ext>
            </a:extLst>
          </p:cNvPr>
          <p:cNvSpPr txBox="1"/>
          <p:nvPr/>
        </p:nvSpPr>
        <p:spPr>
          <a:xfrm rot="16200000">
            <a:off x="7235299" y="3223276"/>
            <a:ext cx="3431446" cy="338554"/>
          </a:xfrm>
          <a:prstGeom prst="rect">
            <a:avLst/>
          </a:prstGeom>
          <a:noFill/>
        </p:spPr>
        <p:txBody>
          <a:bodyPr wrap="square">
            <a:spAutoFit/>
          </a:bodyPr>
          <a:lstStyle/>
          <a:p>
            <a:r>
              <a:rPr lang="hu-HU" sz="800" dirty="0"/>
              <a:t>https://</a:t>
            </a:r>
            <a:r>
              <a:rPr lang="hu-HU" sz="800" dirty="0" err="1"/>
              <a:t>www.reuters.com</a:t>
            </a:r>
            <a:r>
              <a:rPr lang="hu-HU" sz="800" dirty="0"/>
              <a:t>/</a:t>
            </a:r>
            <a:r>
              <a:rPr lang="hu-HU" sz="800" dirty="0" err="1"/>
              <a:t>world</a:t>
            </a:r>
            <a:r>
              <a:rPr lang="hu-HU" sz="800" dirty="0"/>
              <a:t>/</a:t>
            </a:r>
            <a:r>
              <a:rPr lang="hu-HU" sz="800" dirty="0" err="1"/>
              <a:t>europe</a:t>
            </a:r>
            <a:r>
              <a:rPr lang="hu-HU" sz="800" dirty="0"/>
              <a:t>/exclusive-us-spy-agency-probes-sabotage-satellite-internet-during-russian-2022-03-11/</a:t>
            </a:r>
          </a:p>
        </p:txBody>
      </p:sp>
    </p:spTree>
    <p:extLst>
      <p:ext uri="{BB962C8B-B14F-4D97-AF65-F5344CB8AC3E}">
        <p14:creationId xmlns:p14="http://schemas.microsoft.com/office/powerpoint/2010/main" val="2100985112"/>
      </p:ext>
    </p:extLst>
  </p:cSld>
  <p:clrMapOvr>
    <a:masterClrMapping/>
  </p:clrMapOvr>
  <p:transition spd="slow">
    <p:blinds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ép">
            <a:extLst>
              <a:ext uri="{FF2B5EF4-FFF2-40B4-BE49-F238E27FC236}">
                <a16:creationId xmlns:a16="http://schemas.microsoft.com/office/drawing/2014/main" id="{F23FDB39-684F-F0E6-2363-C590DDD731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883790"/>
            <a:ext cx="7280567" cy="4155926"/>
          </a:xfrm>
          <a:prstGeom prst="rect">
            <a:avLst/>
          </a:prstGeom>
          <a:noFill/>
          <a:extLst>
            <a:ext uri="{909E8E84-426E-40DD-AFC4-6F175D3DCCD1}">
              <a14:hiddenFill xmlns:a14="http://schemas.microsoft.com/office/drawing/2010/main">
                <a:solidFill>
                  <a:srgbClr val="FFFFFF"/>
                </a:solidFill>
              </a14:hiddenFill>
            </a:ext>
          </a:extLst>
        </p:spPr>
      </p:pic>
      <p:sp>
        <p:nvSpPr>
          <p:cNvPr id="4" name="Szövegdoboz 3">
            <a:extLst>
              <a:ext uri="{FF2B5EF4-FFF2-40B4-BE49-F238E27FC236}">
                <a16:creationId xmlns:a16="http://schemas.microsoft.com/office/drawing/2014/main" id="{AFF6B288-B126-305F-F0DD-C45DCA7827C2}"/>
              </a:ext>
            </a:extLst>
          </p:cNvPr>
          <p:cNvSpPr txBox="1"/>
          <p:nvPr/>
        </p:nvSpPr>
        <p:spPr>
          <a:xfrm rot="16200000">
            <a:off x="7314055" y="2854031"/>
            <a:ext cx="3228278" cy="215444"/>
          </a:xfrm>
          <a:prstGeom prst="rect">
            <a:avLst/>
          </a:prstGeom>
          <a:noFill/>
        </p:spPr>
        <p:txBody>
          <a:bodyPr wrap="square">
            <a:spAutoFit/>
          </a:bodyPr>
          <a:lstStyle/>
          <a:p>
            <a:r>
              <a:rPr lang="hu-HU" sz="800" dirty="0"/>
              <a:t>https://</a:t>
            </a:r>
            <a:r>
              <a:rPr lang="hu-HU" sz="800" dirty="0" err="1"/>
              <a:t>twitter.com</a:t>
            </a:r>
            <a:r>
              <a:rPr lang="hu-HU" sz="800" dirty="0"/>
              <a:t>/</a:t>
            </a:r>
            <a:r>
              <a:rPr lang="hu-HU" sz="800" dirty="0" err="1"/>
              <a:t>netblocks</a:t>
            </a:r>
            <a:r>
              <a:rPr lang="hu-HU" sz="800" dirty="0"/>
              <a:t>/status/1498365220107997191</a:t>
            </a:r>
          </a:p>
        </p:txBody>
      </p:sp>
      <p:sp>
        <p:nvSpPr>
          <p:cNvPr id="5" name="Cím 1">
            <a:extLst>
              <a:ext uri="{FF2B5EF4-FFF2-40B4-BE49-F238E27FC236}">
                <a16:creationId xmlns:a16="http://schemas.microsoft.com/office/drawing/2014/main" id="{88FE8FAC-41EC-1A0A-80E2-9792D6E0F23F}"/>
              </a:ext>
            </a:extLst>
          </p:cNvPr>
          <p:cNvSpPr txBox="1">
            <a:spLocks/>
          </p:cNvSpPr>
          <p:nvPr/>
        </p:nvSpPr>
        <p:spPr>
          <a:xfrm>
            <a:off x="1115616" y="106285"/>
            <a:ext cx="5770168" cy="43265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a:lstStyle>
          <a:p>
            <a:pPr algn="l"/>
            <a:r>
              <a:rPr lang="hu-HU" sz="2800" b="1" dirty="0"/>
              <a:t>Kibertámadások: </a:t>
            </a:r>
            <a:r>
              <a:rPr lang="hu-HU" sz="2800" b="1" dirty="0" err="1"/>
              <a:t>Viasat</a:t>
            </a:r>
            <a:r>
              <a:rPr lang="hu-HU" sz="2800" b="1" dirty="0"/>
              <a:t> – 2022.02.24.</a:t>
            </a:r>
          </a:p>
        </p:txBody>
      </p:sp>
    </p:spTree>
    <p:extLst>
      <p:ext uri="{BB962C8B-B14F-4D97-AF65-F5344CB8AC3E}">
        <p14:creationId xmlns:p14="http://schemas.microsoft.com/office/powerpoint/2010/main" val="2358141366"/>
      </p:ext>
    </p:extLst>
  </p:cSld>
  <p:clrMapOvr>
    <a:masterClrMapping/>
  </p:clrMapOvr>
  <p:transition spd="slow">
    <p:blinds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275934CB-2A6E-7530-5D24-D404D30C6A4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975" r="14053"/>
          <a:stretch/>
        </p:blipFill>
        <p:spPr bwMode="auto">
          <a:xfrm>
            <a:off x="2195736" y="980766"/>
            <a:ext cx="5616624" cy="4011867"/>
          </a:xfrm>
          <a:prstGeom prst="rect">
            <a:avLst/>
          </a:prstGeom>
          <a:noFill/>
          <a:extLst>
            <a:ext uri="{909E8E84-426E-40DD-AFC4-6F175D3DCCD1}">
              <a14:hiddenFill xmlns:a14="http://schemas.microsoft.com/office/drawing/2010/main">
                <a:solidFill>
                  <a:srgbClr val="FFFFFF"/>
                </a:solidFill>
              </a14:hiddenFill>
            </a:ext>
          </a:extLst>
        </p:spPr>
      </p:pic>
      <p:sp>
        <p:nvSpPr>
          <p:cNvPr id="3" name="Cím 1">
            <a:extLst>
              <a:ext uri="{FF2B5EF4-FFF2-40B4-BE49-F238E27FC236}">
                <a16:creationId xmlns:a16="http://schemas.microsoft.com/office/drawing/2014/main" id="{16DA9780-273A-C365-ECE4-1A6CAD900673}"/>
              </a:ext>
            </a:extLst>
          </p:cNvPr>
          <p:cNvSpPr txBox="1">
            <a:spLocks/>
          </p:cNvSpPr>
          <p:nvPr/>
        </p:nvSpPr>
        <p:spPr>
          <a:xfrm>
            <a:off x="1187624" y="124768"/>
            <a:ext cx="5770168" cy="43265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a:lstStyle>
          <a:p>
            <a:pPr algn="l"/>
            <a:r>
              <a:rPr lang="hu-HU" sz="2800" b="1" dirty="0"/>
              <a:t>Kibertámadások: </a:t>
            </a:r>
            <a:r>
              <a:rPr lang="hu-HU" sz="2800" b="1" dirty="0" err="1"/>
              <a:t>Viasat</a:t>
            </a:r>
            <a:r>
              <a:rPr lang="hu-HU" sz="2800" b="1" dirty="0"/>
              <a:t> – 2022.02.24.</a:t>
            </a:r>
          </a:p>
        </p:txBody>
      </p:sp>
    </p:spTree>
    <p:extLst>
      <p:ext uri="{BB962C8B-B14F-4D97-AF65-F5344CB8AC3E}">
        <p14:creationId xmlns:p14="http://schemas.microsoft.com/office/powerpoint/2010/main" val="4202252492"/>
      </p:ext>
    </p:extLst>
  </p:cSld>
  <p:clrMapOvr>
    <a:masterClrMapping/>
  </p:clrMapOvr>
  <p:transition spd="slow">
    <p:blinds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a:extLst>
              <a:ext uri="{FF2B5EF4-FFF2-40B4-BE49-F238E27FC236}">
                <a16:creationId xmlns:a16="http://schemas.microsoft.com/office/drawing/2014/main" id="{59B34704-FDC1-F848-871C-81F78DD0C31F}"/>
              </a:ext>
            </a:extLst>
          </p:cNvPr>
          <p:cNvSpPr txBox="1"/>
          <p:nvPr/>
        </p:nvSpPr>
        <p:spPr>
          <a:xfrm>
            <a:off x="1115616" y="123478"/>
            <a:ext cx="5184576" cy="523220"/>
          </a:xfrm>
          <a:prstGeom prst="rect">
            <a:avLst/>
          </a:prstGeom>
          <a:noFill/>
        </p:spPr>
        <p:txBody>
          <a:bodyPr wrap="square" rtlCol="0">
            <a:spAutoFit/>
          </a:bodyPr>
          <a:lstStyle/>
          <a:p>
            <a:r>
              <a:rPr lang="hu-HU" sz="2800" b="1" dirty="0"/>
              <a:t>Kihívások</a:t>
            </a:r>
          </a:p>
        </p:txBody>
      </p:sp>
      <p:sp>
        <p:nvSpPr>
          <p:cNvPr id="3" name="Text Box 5">
            <a:extLst>
              <a:ext uri="{FF2B5EF4-FFF2-40B4-BE49-F238E27FC236}">
                <a16:creationId xmlns:a16="http://schemas.microsoft.com/office/drawing/2014/main" id="{443D08F8-0522-A341-A45B-B766216CD84A}"/>
              </a:ext>
            </a:extLst>
          </p:cNvPr>
          <p:cNvSpPr txBox="1">
            <a:spLocks noChangeArrowheads="1"/>
          </p:cNvSpPr>
          <p:nvPr/>
        </p:nvSpPr>
        <p:spPr bwMode="auto">
          <a:xfrm>
            <a:off x="899592" y="924243"/>
            <a:ext cx="3930131" cy="4248472"/>
          </a:xfrm>
          <a:prstGeom prst="rect">
            <a:avLst/>
          </a:prstGeom>
        </p:spPr>
        <p:txBody>
          <a:bodyPr vert="horz" lIns="68580" tIns="34290" rIns="68580" bIns="34290" rtlCol="0">
            <a:normAutofit fontScale="92500" lnSpcReduction="20000"/>
          </a:bodyPr>
          <a:lstStyle/>
          <a:p>
            <a:pPr marL="203597" indent="-171450">
              <a:lnSpc>
                <a:spcPct val="90000"/>
              </a:lnSpc>
              <a:spcBef>
                <a:spcPct val="50000"/>
              </a:spcBef>
              <a:buClr>
                <a:schemeClr val="accent6"/>
              </a:buClr>
              <a:buFont typeface="Arial" panose="020B0604020202020204" pitchFamily="34" charset="0"/>
              <a:buChar char="•"/>
              <a:defRPr/>
            </a:pPr>
            <a:r>
              <a:rPr lang="hu-HU" sz="2400" dirty="0"/>
              <a:t>Technikai kihívások: </a:t>
            </a:r>
          </a:p>
          <a:p>
            <a:pPr marL="660797" lvl="1" indent="-171450">
              <a:lnSpc>
                <a:spcPct val="90000"/>
              </a:lnSpc>
              <a:spcBef>
                <a:spcPct val="50000"/>
              </a:spcBef>
              <a:buClr>
                <a:schemeClr val="accent6"/>
              </a:buClr>
              <a:buFont typeface="Arial" panose="020B0604020202020204" pitchFamily="34" charset="0"/>
              <a:buChar char="•"/>
              <a:defRPr/>
            </a:pPr>
            <a:r>
              <a:rPr lang="hu-HU" sz="2400" dirty="0" err="1"/>
              <a:t>Quantum</a:t>
            </a:r>
            <a:r>
              <a:rPr lang="hu-HU" sz="2400" dirty="0"/>
              <a:t> </a:t>
            </a:r>
            <a:r>
              <a:rPr lang="hu-HU" sz="2400" dirty="0" err="1"/>
              <a:t>computing</a:t>
            </a:r>
            <a:endParaRPr lang="hu-HU" sz="2400" dirty="0"/>
          </a:p>
          <a:p>
            <a:pPr marL="660797" lvl="1" indent="-171450">
              <a:lnSpc>
                <a:spcPct val="90000"/>
              </a:lnSpc>
              <a:spcBef>
                <a:spcPct val="50000"/>
              </a:spcBef>
              <a:buClr>
                <a:schemeClr val="accent6"/>
              </a:buClr>
              <a:buFont typeface="Arial" panose="020B0604020202020204" pitchFamily="34" charset="0"/>
              <a:buChar char="•"/>
              <a:defRPr/>
            </a:pPr>
            <a:r>
              <a:rPr lang="hu-HU" sz="2400" dirty="0"/>
              <a:t>Big Data</a:t>
            </a:r>
          </a:p>
          <a:p>
            <a:pPr marL="660797" lvl="1" indent="-171450">
              <a:lnSpc>
                <a:spcPct val="90000"/>
              </a:lnSpc>
              <a:spcBef>
                <a:spcPct val="50000"/>
              </a:spcBef>
              <a:buClr>
                <a:schemeClr val="accent6"/>
              </a:buClr>
              <a:buFont typeface="Arial" panose="020B0604020202020204" pitchFamily="34" charset="0"/>
              <a:buChar char="•"/>
              <a:defRPr/>
            </a:pPr>
            <a:r>
              <a:rPr lang="hu-HU" sz="2400" dirty="0"/>
              <a:t>AI</a:t>
            </a:r>
          </a:p>
          <a:p>
            <a:pPr marL="203597" indent="-171450">
              <a:lnSpc>
                <a:spcPct val="90000"/>
              </a:lnSpc>
              <a:spcBef>
                <a:spcPct val="50000"/>
              </a:spcBef>
              <a:buClr>
                <a:schemeClr val="accent6"/>
              </a:buClr>
              <a:buFont typeface="Arial" panose="020B0604020202020204" pitchFamily="34" charset="0"/>
              <a:buChar char="•"/>
              <a:defRPr/>
            </a:pPr>
            <a:r>
              <a:rPr lang="hu-HU" sz="2400" dirty="0"/>
              <a:t>Humán kihívások:</a:t>
            </a:r>
          </a:p>
          <a:p>
            <a:pPr marL="660797" lvl="1" indent="-171450">
              <a:lnSpc>
                <a:spcPct val="90000"/>
              </a:lnSpc>
              <a:spcBef>
                <a:spcPct val="50000"/>
              </a:spcBef>
              <a:buClr>
                <a:schemeClr val="accent6"/>
              </a:buClr>
              <a:buFont typeface="Arial" panose="020B0604020202020204" pitchFamily="34" charset="0"/>
              <a:buChar char="•"/>
              <a:defRPr/>
            </a:pPr>
            <a:r>
              <a:rPr lang="hu-HU" sz="2400" dirty="0"/>
              <a:t>Trendelemzés</a:t>
            </a:r>
          </a:p>
          <a:p>
            <a:pPr marL="660797" lvl="1" indent="-171450">
              <a:lnSpc>
                <a:spcPct val="90000"/>
              </a:lnSpc>
              <a:spcBef>
                <a:spcPct val="50000"/>
              </a:spcBef>
              <a:buClr>
                <a:schemeClr val="accent6"/>
              </a:buClr>
              <a:buFont typeface="Arial" panose="020B0604020202020204" pitchFamily="34" charset="0"/>
              <a:buChar char="•"/>
              <a:defRPr/>
            </a:pPr>
            <a:r>
              <a:rPr lang="hu-HU" sz="2400" dirty="0"/>
              <a:t>Pszichológia</a:t>
            </a:r>
          </a:p>
          <a:p>
            <a:pPr marL="660797" lvl="1" indent="-171450">
              <a:lnSpc>
                <a:spcPct val="90000"/>
              </a:lnSpc>
              <a:spcBef>
                <a:spcPct val="50000"/>
              </a:spcBef>
              <a:buClr>
                <a:schemeClr val="accent6"/>
              </a:buClr>
              <a:buFont typeface="Arial" panose="020B0604020202020204" pitchFamily="34" charset="0"/>
              <a:buChar char="•"/>
              <a:defRPr/>
            </a:pPr>
            <a:r>
              <a:rPr lang="hu-HU" sz="2400" dirty="0"/>
              <a:t>Viselkedés tudomány</a:t>
            </a:r>
          </a:p>
          <a:p>
            <a:pPr marL="660797" lvl="1" indent="-171450">
              <a:lnSpc>
                <a:spcPct val="90000"/>
              </a:lnSpc>
              <a:spcBef>
                <a:spcPct val="50000"/>
              </a:spcBef>
              <a:buClr>
                <a:schemeClr val="accent6"/>
              </a:buClr>
              <a:buFont typeface="Arial" panose="020B0604020202020204" pitchFamily="34" charset="0"/>
              <a:buChar char="•"/>
              <a:defRPr/>
            </a:pPr>
            <a:r>
              <a:rPr lang="hu-HU" sz="2400" dirty="0"/>
              <a:t>Statisztika</a:t>
            </a:r>
          </a:p>
          <a:p>
            <a:pPr marL="660797" lvl="1" indent="-171450">
              <a:lnSpc>
                <a:spcPct val="90000"/>
              </a:lnSpc>
              <a:spcBef>
                <a:spcPct val="50000"/>
              </a:spcBef>
              <a:buClr>
                <a:schemeClr val="accent6"/>
              </a:buClr>
              <a:buFont typeface="Arial" panose="020B0604020202020204" pitchFamily="34" charset="0"/>
              <a:buChar char="•"/>
              <a:defRPr/>
            </a:pPr>
            <a:r>
              <a:rPr lang="hu-HU" sz="2400" dirty="0"/>
              <a:t>Jogtudományok</a:t>
            </a:r>
          </a:p>
        </p:txBody>
      </p:sp>
    </p:spTree>
    <p:extLst>
      <p:ext uri="{BB962C8B-B14F-4D97-AF65-F5344CB8AC3E}">
        <p14:creationId xmlns:p14="http://schemas.microsoft.com/office/powerpoint/2010/main" val="749643640"/>
      </p:ext>
    </p:extLst>
  </p:cSld>
  <p:clrMapOvr>
    <a:masterClrMapping/>
  </p:clrMapOvr>
  <p:transition spd="slow">
    <p:blinds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a:extLst>
              <a:ext uri="{FF2B5EF4-FFF2-40B4-BE49-F238E27FC236}">
                <a16:creationId xmlns:a16="http://schemas.microsoft.com/office/drawing/2014/main" id="{C752AB7A-64C4-324A-9935-25012BD32E9E}"/>
              </a:ext>
            </a:extLst>
          </p:cNvPr>
          <p:cNvSpPr txBox="1"/>
          <p:nvPr/>
        </p:nvSpPr>
        <p:spPr>
          <a:xfrm>
            <a:off x="1172420" y="195832"/>
            <a:ext cx="7288012" cy="461665"/>
          </a:xfrm>
          <a:prstGeom prst="rect">
            <a:avLst/>
          </a:prstGeom>
          <a:noFill/>
        </p:spPr>
        <p:txBody>
          <a:bodyPr wrap="square" rtlCol="0">
            <a:spAutoFit/>
          </a:bodyPr>
          <a:lstStyle/>
          <a:p>
            <a:r>
              <a:rPr lang="hu-HU" sz="2400" b="1" dirty="0"/>
              <a:t>Kibervédelmi keretrendszer: Honvédelmi ágazat </a:t>
            </a:r>
          </a:p>
        </p:txBody>
      </p:sp>
      <p:sp>
        <p:nvSpPr>
          <p:cNvPr id="106" name="Lekerekített téglalap 105">
            <a:extLst>
              <a:ext uri="{FF2B5EF4-FFF2-40B4-BE49-F238E27FC236}">
                <a16:creationId xmlns:a16="http://schemas.microsoft.com/office/drawing/2014/main" id="{4AD100C8-936B-D74B-904E-13AC3C4D725B}"/>
              </a:ext>
            </a:extLst>
          </p:cNvPr>
          <p:cNvSpPr/>
          <p:nvPr/>
        </p:nvSpPr>
        <p:spPr>
          <a:xfrm>
            <a:off x="5594754" y="1915051"/>
            <a:ext cx="2135083" cy="501211"/>
          </a:xfrm>
          <a:prstGeom prst="round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400" b="0" i="0" u="none" strike="noStrike" kern="0" cap="none" spc="0" normalizeH="0" baseline="0" dirty="0">
                <a:ln>
                  <a:noFill/>
                </a:ln>
                <a:solidFill>
                  <a:prstClr val="white"/>
                </a:solidFill>
                <a:effectLst/>
                <a:uLnTx/>
                <a:uFillTx/>
                <a:latin typeface="Calibri" panose="020F0502020204030204"/>
                <a:ea typeface="+mn-ea"/>
                <a:cs typeface="+mn-cs"/>
              </a:rPr>
              <a:t>Magyar Honvédség Parancsnoksága</a:t>
            </a:r>
          </a:p>
        </p:txBody>
      </p:sp>
      <p:sp>
        <p:nvSpPr>
          <p:cNvPr id="107" name="Lekerekített téglalap 106">
            <a:extLst>
              <a:ext uri="{FF2B5EF4-FFF2-40B4-BE49-F238E27FC236}">
                <a16:creationId xmlns:a16="http://schemas.microsoft.com/office/drawing/2014/main" id="{86E15A87-F88D-274D-993C-E04BEA63FB8D}"/>
              </a:ext>
            </a:extLst>
          </p:cNvPr>
          <p:cNvSpPr/>
          <p:nvPr/>
        </p:nvSpPr>
        <p:spPr>
          <a:xfrm>
            <a:off x="4527213" y="2774269"/>
            <a:ext cx="2135083" cy="501211"/>
          </a:xfrm>
          <a:prstGeom prst="roundRect">
            <a:avLst/>
          </a:prstGeom>
          <a:solidFill>
            <a:srgbClr val="0070C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400" b="0" i="0" u="none" strike="noStrike" kern="0" cap="none" spc="0" normalizeH="0" baseline="0" dirty="0">
                <a:ln>
                  <a:noFill/>
                </a:ln>
                <a:solidFill>
                  <a:prstClr val="white"/>
                </a:solidFill>
                <a:effectLst/>
                <a:uLnTx/>
                <a:uFillTx/>
                <a:latin typeface="Calibri" panose="020F0502020204030204"/>
                <a:ea typeface="+mn-ea"/>
                <a:cs typeface="+mn-cs"/>
              </a:rPr>
              <a:t>Kibervédelmi Szemlélőség</a:t>
            </a:r>
          </a:p>
        </p:txBody>
      </p:sp>
      <p:sp>
        <p:nvSpPr>
          <p:cNvPr id="108" name="Lekerekített téglalap 107">
            <a:extLst>
              <a:ext uri="{FF2B5EF4-FFF2-40B4-BE49-F238E27FC236}">
                <a16:creationId xmlns:a16="http://schemas.microsoft.com/office/drawing/2014/main" id="{D6F36BFB-679B-5046-8A9C-88107ACD0DD7}"/>
              </a:ext>
            </a:extLst>
          </p:cNvPr>
          <p:cNvSpPr/>
          <p:nvPr/>
        </p:nvSpPr>
        <p:spPr>
          <a:xfrm>
            <a:off x="6787334" y="2774269"/>
            <a:ext cx="2135083" cy="501211"/>
          </a:xfrm>
          <a:prstGeom prst="roundRect">
            <a:avLst/>
          </a:prstGeom>
          <a:solidFill>
            <a:srgbClr val="0070C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100" b="0" i="0" u="none" strike="noStrike" kern="0" cap="none" spc="0" normalizeH="0" baseline="0" dirty="0">
                <a:ln>
                  <a:noFill/>
                </a:ln>
                <a:solidFill>
                  <a:prstClr val="white"/>
                </a:solidFill>
                <a:effectLst/>
                <a:uLnTx/>
                <a:uFillTx/>
                <a:latin typeface="Calibri" panose="020F0502020204030204"/>
                <a:ea typeface="+mn-ea"/>
                <a:cs typeface="+mn-cs"/>
              </a:rPr>
              <a:t>Infokommunikációs és Információvédelmi Csoportfőnökség (J6)</a:t>
            </a:r>
          </a:p>
        </p:txBody>
      </p:sp>
      <p:sp>
        <p:nvSpPr>
          <p:cNvPr id="109" name="Lekerekített téglalap 108">
            <a:extLst>
              <a:ext uri="{FF2B5EF4-FFF2-40B4-BE49-F238E27FC236}">
                <a16:creationId xmlns:a16="http://schemas.microsoft.com/office/drawing/2014/main" id="{25683680-205D-234D-A2CE-657BA88A5B62}"/>
              </a:ext>
            </a:extLst>
          </p:cNvPr>
          <p:cNvSpPr/>
          <p:nvPr/>
        </p:nvSpPr>
        <p:spPr>
          <a:xfrm>
            <a:off x="4527213" y="3398441"/>
            <a:ext cx="2135083" cy="501211"/>
          </a:xfrm>
          <a:prstGeom prst="roundRect">
            <a:avLst/>
          </a:prstGeom>
          <a:solidFill>
            <a:srgbClr val="8EB5E3"/>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400" b="0" i="0" u="none" strike="noStrike" kern="0" cap="none" spc="0" normalizeH="0" baseline="0" dirty="0">
                <a:ln>
                  <a:noFill/>
                </a:ln>
                <a:solidFill>
                  <a:prstClr val="white"/>
                </a:solidFill>
                <a:effectLst/>
                <a:uLnTx/>
                <a:uFillTx/>
                <a:latin typeface="Calibri" panose="020F0502020204030204"/>
                <a:ea typeface="+mn-ea"/>
                <a:cs typeface="+mn-cs"/>
              </a:rPr>
              <a:t>Kiber- és Információs Műveleti Központ (2022)</a:t>
            </a:r>
          </a:p>
        </p:txBody>
      </p:sp>
      <p:cxnSp>
        <p:nvCxnSpPr>
          <p:cNvPr id="110" name="Egyenes összekötő 109">
            <a:extLst>
              <a:ext uri="{FF2B5EF4-FFF2-40B4-BE49-F238E27FC236}">
                <a16:creationId xmlns:a16="http://schemas.microsoft.com/office/drawing/2014/main" id="{7AFB1FA7-1B85-AA45-9C42-8D92E4CC5792}"/>
              </a:ext>
            </a:extLst>
          </p:cNvPr>
          <p:cNvCxnSpPr>
            <a:stCxn id="106" idx="2"/>
            <a:endCxn id="107" idx="0"/>
          </p:cNvCxnSpPr>
          <p:nvPr/>
        </p:nvCxnSpPr>
        <p:spPr>
          <a:xfrm flipH="1">
            <a:off x="5594754" y="2416262"/>
            <a:ext cx="1067542" cy="358007"/>
          </a:xfrm>
          <a:prstGeom prst="line">
            <a:avLst/>
          </a:prstGeom>
          <a:noFill/>
          <a:ln w="6350" cap="flat" cmpd="sng" algn="ctr">
            <a:solidFill>
              <a:srgbClr val="4472C4"/>
            </a:solidFill>
            <a:prstDash val="solid"/>
            <a:miter lim="800000"/>
          </a:ln>
          <a:effectLst/>
        </p:spPr>
      </p:cxnSp>
      <p:cxnSp>
        <p:nvCxnSpPr>
          <p:cNvPr id="111" name="Egyenes összekötő 110">
            <a:extLst>
              <a:ext uri="{FF2B5EF4-FFF2-40B4-BE49-F238E27FC236}">
                <a16:creationId xmlns:a16="http://schemas.microsoft.com/office/drawing/2014/main" id="{70B1B45F-D927-A442-9F27-10E75607AB87}"/>
              </a:ext>
            </a:extLst>
          </p:cNvPr>
          <p:cNvCxnSpPr>
            <a:stCxn id="106" idx="2"/>
            <a:endCxn id="108" idx="0"/>
          </p:cNvCxnSpPr>
          <p:nvPr/>
        </p:nvCxnSpPr>
        <p:spPr>
          <a:xfrm>
            <a:off x="6662296" y="2416262"/>
            <a:ext cx="1192580" cy="358006"/>
          </a:xfrm>
          <a:prstGeom prst="line">
            <a:avLst/>
          </a:prstGeom>
          <a:noFill/>
          <a:ln w="6350" cap="flat" cmpd="sng" algn="ctr">
            <a:solidFill>
              <a:srgbClr val="4472C4"/>
            </a:solidFill>
            <a:prstDash val="solid"/>
            <a:miter lim="800000"/>
          </a:ln>
          <a:effectLst/>
        </p:spPr>
      </p:cxnSp>
      <p:cxnSp>
        <p:nvCxnSpPr>
          <p:cNvPr id="112" name="Egyenes összekötő 111">
            <a:extLst>
              <a:ext uri="{FF2B5EF4-FFF2-40B4-BE49-F238E27FC236}">
                <a16:creationId xmlns:a16="http://schemas.microsoft.com/office/drawing/2014/main" id="{F4561707-314F-5B47-9C52-0B8F4093C35C}"/>
              </a:ext>
            </a:extLst>
          </p:cNvPr>
          <p:cNvCxnSpPr>
            <a:cxnSpLocks/>
            <a:stCxn id="107" idx="2"/>
          </p:cNvCxnSpPr>
          <p:nvPr/>
        </p:nvCxnSpPr>
        <p:spPr>
          <a:xfrm flipH="1">
            <a:off x="5594754" y="3275480"/>
            <a:ext cx="1" cy="165171"/>
          </a:xfrm>
          <a:prstGeom prst="line">
            <a:avLst/>
          </a:prstGeom>
          <a:noFill/>
          <a:ln w="6350" cap="flat" cmpd="sng" algn="ctr">
            <a:solidFill>
              <a:srgbClr val="4472C4"/>
            </a:solidFill>
            <a:prstDash val="solid"/>
            <a:miter lim="800000"/>
          </a:ln>
          <a:effectLst/>
        </p:spPr>
      </p:cxnSp>
      <p:sp>
        <p:nvSpPr>
          <p:cNvPr id="113" name="Lekerekített téglalap 112">
            <a:extLst>
              <a:ext uri="{FF2B5EF4-FFF2-40B4-BE49-F238E27FC236}">
                <a16:creationId xmlns:a16="http://schemas.microsoft.com/office/drawing/2014/main" id="{830870D0-B03F-DC40-97F6-E1C089363C05}"/>
              </a:ext>
            </a:extLst>
          </p:cNvPr>
          <p:cNvSpPr/>
          <p:nvPr/>
        </p:nvSpPr>
        <p:spPr>
          <a:xfrm>
            <a:off x="1175019" y="1913424"/>
            <a:ext cx="2135083" cy="501211"/>
          </a:xfrm>
          <a:prstGeom prst="roundRect">
            <a:avLst/>
          </a:prstGeom>
          <a:solidFill>
            <a:srgbClr val="ED7D31"/>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400" b="0" i="0" u="none" strike="noStrike" kern="0" cap="none" spc="0" normalizeH="0" baseline="0" dirty="0">
                <a:ln>
                  <a:noFill/>
                </a:ln>
                <a:solidFill>
                  <a:prstClr val="white"/>
                </a:solidFill>
                <a:effectLst/>
                <a:uLnTx/>
                <a:uFillTx/>
                <a:latin typeface="Calibri" panose="020F0502020204030204"/>
                <a:ea typeface="+mn-ea"/>
                <a:cs typeface="+mn-cs"/>
              </a:rPr>
              <a:t>Katonai Nemzetbiztonsági Szolgálat</a:t>
            </a:r>
          </a:p>
        </p:txBody>
      </p:sp>
      <p:sp>
        <p:nvSpPr>
          <p:cNvPr id="114" name="Lekerekített téglalap 113">
            <a:extLst>
              <a:ext uri="{FF2B5EF4-FFF2-40B4-BE49-F238E27FC236}">
                <a16:creationId xmlns:a16="http://schemas.microsoft.com/office/drawing/2014/main" id="{5415E7EF-4854-3D44-B195-1B874A2DEC72}"/>
              </a:ext>
            </a:extLst>
          </p:cNvPr>
          <p:cNvSpPr/>
          <p:nvPr/>
        </p:nvSpPr>
        <p:spPr>
          <a:xfrm>
            <a:off x="1175019" y="2758247"/>
            <a:ext cx="2135083" cy="501211"/>
          </a:xfrm>
          <a:prstGeom prst="roundRect">
            <a:avLst/>
          </a:prstGeom>
          <a:solidFill>
            <a:srgbClr val="FFC000">
              <a:lumMod val="60000"/>
              <a:lumOff val="4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400" b="0" i="0" u="none" strike="noStrike" kern="0" cap="none" spc="0" normalizeH="0" baseline="0" dirty="0">
                <a:ln>
                  <a:noFill/>
                </a:ln>
                <a:solidFill>
                  <a:prstClr val="black"/>
                </a:solidFill>
                <a:effectLst/>
                <a:uLnTx/>
                <a:uFillTx/>
                <a:latin typeface="Calibri" panose="020F0502020204030204"/>
                <a:ea typeface="+mn-ea"/>
                <a:cs typeface="+mn-cs"/>
              </a:rPr>
              <a:t>Kibertér Műveleti Központ</a:t>
            </a:r>
          </a:p>
        </p:txBody>
      </p:sp>
      <p:cxnSp>
        <p:nvCxnSpPr>
          <p:cNvPr id="115" name="Egyenes összekötő 114">
            <a:extLst>
              <a:ext uri="{FF2B5EF4-FFF2-40B4-BE49-F238E27FC236}">
                <a16:creationId xmlns:a16="http://schemas.microsoft.com/office/drawing/2014/main" id="{12AE1539-A409-0C4A-8833-C39D68AEC89E}"/>
              </a:ext>
            </a:extLst>
          </p:cNvPr>
          <p:cNvCxnSpPr>
            <a:cxnSpLocks/>
            <a:endCxn id="114" idx="0"/>
          </p:cNvCxnSpPr>
          <p:nvPr/>
        </p:nvCxnSpPr>
        <p:spPr>
          <a:xfrm>
            <a:off x="2242561" y="2405777"/>
            <a:ext cx="0" cy="352470"/>
          </a:xfrm>
          <a:prstGeom prst="line">
            <a:avLst/>
          </a:prstGeom>
          <a:noFill/>
          <a:ln w="6350" cap="flat" cmpd="sng" algn="ctr">
            <a:solidFill>
              <a:srgbClr val="4472C4"/>
            </a:solidFill>
            <a:prstDash val="solid"/>
            <a:miter lim="800000"/>
          </a:ln>
          <a:effectLst/>
        </p:spPr>
      </p:cxnSp>
      <p:sp>
        <p:nvSpPr>
          <p:cNvPr id="116" name="Lekerekített téglalap 115">
            <a:extLst>
              <a:ext uri="{FF2B5EF4-FFF2-40B4-BE49-F238E27FC236}">
                <a16:creationId xmlns:a16="http://schemas.microsoft.com/office/drawing/2014/main" id="{920D61E9-417D-F843-AD7D-294295AB2324}"/>
              </a:ext>
            </a:extLst>
          </p:cNvPr>
          <p:cNvSpPr/>
          <p:nvPr/>
        </p:nvSpPr>
        <p:spPr>
          <a:xfrm>
            <a:off x="976935" y="3589802"/>
            <a:ext cx="1136247" cy="501211"/>
          </a:xfrm>
          <a:prstGeom prst="roundRect">
            <a:avLst/>
          </a:prstGeom>
          <a:solidFill>
            <a:srgbClr val="FFC000">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400" b="0" i="0" u="none" strike="noStrike" kern="0" cap="none" spc="0" normalizeH="0" baseline="0" dirty="0">
                <a:ln>
                  <a:noFill/>
                </a:ln>
                <a:solidFill>
                  <a:prstClr val="black"/>
                </a:solidFill>
                <a:effectLst/>
                <a:uLnTx/>
                <a:uFillTx/>
                <a:latin typeface="Calibri" panose="020F0502020204030204"/>
                <a:ea typeface="+mn-ea"/>
                <a:cs typeface="+mn-cs"/>
              </a:rPr>
              <a:t>HÁEIBEK </a:t>
            </a:r>
            <a:r>
              <a:rPr kumimoji="0" lang="hu-HU" sz="1100" b="0" i="0" u="none" strike="noStrike" kern="0" cap="none" spc="0" normalizeH="0" baseline="0" dirty="0">
                <a:ln>
                  <a:noFill/>
                </a:ln>
                <a:solidFill>
                  <a:prstClr val="black"/>
                </a:solidFill>
                <a:effectLst/>
                <a:uLnTx/>
                <a:uFillTx/>
                <a:latin typeface="Calibri" panose="020F0502020204030204"/>
                <a:ea typeface="+mn-ea"/>
                <a:cs typeface="+mn-cs"/>
              </a:rPr>
              <a:t>(</a:t>
            </a:r>
            <a:r>
              <a:rPr kumimoji="0" lang="hu-HU" sz="1100" b="0" i="0" u="none" strike="noStrike" kern="0" cap="none" spc="0" normalizeH="0" baseline="0" dirty="0" err="1">
                <a:ln>
                  <a:noFill/>
                </a:ln>
                <a:solidFill>
                  <a:prstClr val="black"/>
                </a:solidFill>
                <a:effectLst/>
                <a:uLnTx/>
                <a:uFillTx/>
                <a:latin typeface="Calibri" panose="020F0502020204030204"/>
                <a:ea typeface="+mn-ea"/>
                <a:cs typeface="+mn-cs"/>
              </a:rPr>
              <a:t>MilCERT</a:t>
            </a:r>
            <a:r>
              <a:rPr kumimoji="0" lang="hu-HU" sz="1100" b="0" i="0" u="none" strike="noStrike" kern="0" cap="none" spc="0" normalizeH="0" baseline="0" dirty="0">
                <a:ln>
                  <a:noFill/>
                </a:ln>
                <a:solidFill>
                  <a:prstClr val="black"/>
                </a:solidFill>
                <a:effectLst/>
                <a:uLnTx/>
                <a:uFillTx/>
                <a:latin typeface="Calibri" panose="020F0502020204030204"/>
                <a:ea typeface="+mn-ea"/>
                <a:cs typeface="+mn-cs"/>
              </a:rPr>
              <a:t>)</a:t>
            </a:r>
          </a:p>
        </p:txBody>
      </p:sp>
      <p:sp>
        <p:nvSpPr>
          <p:cNvPr id="117" name="Lekerekített téglalap 116">
            <a:extLst>
              <a:ext uri="{FF2B5EF4-FFF2-40B4-BE49-F238E27FC236}">
                <a16:creationId xmlns:a16="http://schemas.microsoft.com/office/drawing/2014/main" id="{870E2B96-2C1D-0443-AFF3-A2B2A0610704}"/>
              </a:ext>
            </a:extLst>
          </p:cNvPr>
          <p:cNvSpPr/>
          <p:nvPr/>
        </p:nvSpPr>
        <p:spPr>
          <a:xfrm>
            <a:off x="2302219" y="3589802"/>
            <a:ext cx="1224569" cy="501211"/>
          </a:xfrm>
          <a:prstGeom prst="roundRect">
            <a:avLst/>
          </a:prstGeom>
          <a:solidFill>
            <a:srgbClr val="FFC000">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400" b="0" i="0" u="none" strike="noStrike" kern="0" cap="none" spc="0" normalizeH="0" baseline="0" dirty="0">
                <a:ln>
                  <a:noFill/>
                </a:ln>
                <a:solidFill>
                  <a:prstClr val="black"/>
                </a:solidFill>
                <a:effectLst/>
                <a:uLnTx/>
                <a:uFillTx/>
                <a:latin typeface="Calibri" panose="020F0502020204030204"/>
                <a:ea typeface="+mn-ea"/>
                <a:cs typeface="+mn-cs"/>
              </a:rPr>
              <a:t>HÁEIBH</a:t>
            </a:r>
            <a:r>
              <a:rPr lang="hu-HU" sz="1400" kern="0" dirty="0">
                <a:solidFill>
                  <a:prstClr val="black"/>
                </a:solidFill>
                <a:latin typeface="Calibri" panose="020F0502020204030204"/>
                <a:ea typeface="+mn-ea"/>
                <a:cs typeface="+mn-cs"/>
              </a:rPr>
              <a:t> </a:t>
            </a:r>
            <a:r>
              <a:rPr lang="hu-HU" sz="1050" kern="0" dirty="0">
                <a:solidFill>
                  <a:prstClr val="black"/>
                </a:solidFill>
                <a:latin typeface="Calibri" panose="020F0502020204030204"/>
                <a:ea typeface="+mn-ea"/>
                <a:cs typeface="+mn-cs"/>
              </a:rPr>
              <a:t>(Ágazati hatóság)</a:t>
            </a:r>
            <a:endParaRPr kumimoji="0" lang="hu-HU" sz="1400" b="0" i="0" u="none" strike="noStrike" kern="0" cap="none" spc="0" normalizeH="0" baseline="0" dirty="0">
              <a:ln>
                <a:noFill/>
              </a:ln>
              <a:solidFill>
                <a:prstClr val="black"/>
              </a:solidFill>
              <a:effectLst/>
              <a:uLnTx/>
              <a:uFillTx/>
              <a:latin typeface="Calibri" panose="020F0502020204030204"/>
              <a:ea typeface="+mn-ea"/>
              <a:cs typeface="+mn-cs"/>
            </a:endParaRPr>
          </a:p>
        </p:txBody>
      </p:sp>
      <p:cxnSp>
        <p:nvCxnSpPr>
          <p:cNvPr id="118" name="Egyenes összekötő 117">
            <a:extLst>
              <a:ext uri="{FF2B5EF4-FFF2-40B4-BE49-F238E27FC236}">
                <a16:creationId xmlns:a16="http://schemas.microsoft.com/office/drawing/2014/main" id="{C1763C6B-3F61-1A45-A4FE-FA80B7339066}"/>
              </a:ext>
            </a:extLst>
          </p:cNvPr>
          <p:cNvCxnSpPr>
            <a:cxnSpLocks/>
          </p:cNvCxnSpPr>
          <p:nvPr/>
        </p:nvCxnSpPr>
        <p:spPr>
          <a:xfrm flipH="1">
            <a:off x="1620608" y="3259457"/>
            <a:ext cx="621952" cy="330345"/>
          </a:xfrm>
          <a:prstGeom prst="line">
            <a:avLst/>
          </a:prstGeom>
          <a:noFill/>
          <a:ln w="6350" cap="flat" cmpd="sng" algn="ctr">
            <a:solidFill>
              <a:srgbClr val="4472C4"/>
            </a:solidFill>
            <a:prstDash val="solid"/>
            <a:miter lim="800000"/>
          </a:ln>
          <a:effectLst/>
        </p:spPr>
      </p:cxnSp>
      <p:cxnSp>
        <p:nvCxnSpPr>
          <p:cNvPr id="119" name="Egyenes összekötő 118">
            <a:extLst>
              <a:ext uri="{FF2B5EF4-FFF2-40B4-BE49-F238E27FC236}">
                <a16:creationId xmlns:a16="http://schemas.microsoft.com/office/drawing/2014/main" id="{7E9D4415-C509-814E-92B8-E6366592DB36}"/>
              </a:ext>
            </a:extLst>
          </p:cNvPr>
          <p:cNvCxnSpPr>
            <a:cxnSpLocks/>
            <a:stCxn id="114" idx="2"/>
            <a:endCxn id="117" idx="0"/>
          </p:cNvCxnSpPr>
          <p:nvPr/>
        </p:nvCxnSpPr>
        <p:spPr>
          <a:xfrm>
            <a:off x="2242561" y="3259458"/>
            <a:ext cx="671943" cy="330344"/>
          </a:xfrm>
          <a:prstGeom prst="line">
            <a:avLst/>
          </a:prstGeom>
          <a:noFill/>
          <a:ln w="6350" cap="flat" cmpd="sng" algn="ctr">
            <a:solidFill>
              <a:srgbClr val="4472C4"/>
            </a:solidFill>
            <a:prstDash val="solid"/>
            <a:miter lim="800000"/>
          </a:ln>
          <a:effectLst/>
        </p:spPr>
      </p:cxnSp>
      <p:cxnSp>
        <p:nvCxnSpPr>
          <p:cNvPr id="120" name="Egyenes összekötő 119">
            <a:extLst>
              <a:ext uri="{FF2B5EF4-FFF2-40B4-BE49-F238E27FC236}">
                <a16:creationId xmlns:a16="http://schemas.microsoft.com/office/drawing/2014/main" id="{65055000-FB27-3545-8DBD-74160B75D7C8}"/>
              </a:ext>
            </a:extLst>
          </p:cNvPr>
          <p:cNvCxnSpPr>
            <a:cxnSpLocks/>
          </p:cNvCxnSpPr>
          <p:nvPr/>
        </p:nvCxnSpPr>
        <p:spPr>
          <a:xfrm flipH="1">
            <a:off x="4193914" y="1734406"/>
            <a:ext cx="11510" cy="3212172"/>
          </a:xfrm>
          <a:prstGeom prst="line">
            <a:avLst/>
          </a:prstGeom>
          <a:noFill/>
          <a:ln w="28575" cap="flat" cmpd="sng" algn="ctr">
            <a:solidFill>
              <a:sysClr val="window" lastClr="FFFFFF">
                <a:lumMod val="65000"/>
              </a:sysClr>
            </a:solidFill>
            <a:prstDash val="dash"/>
            <a:miter lim="800000"/>
          </a:ln>
          <a:effectLst/>
        </p:spPr>
      </p:cxnSp>
      <p:sp>
        <p:nvSpPr>
          <p:cNvPr id="121" name="Lekerekített téglalap 120">
            <a:extLst>
              <a:ext uri="{FF2B5EF4-FFF2-40B4-BE49-F238E27FC236}">
                <a16:creationId xmlns:a16="http://schemas.microsoft.com/office/drawing/2014/main" id="{A5422CC7-97FD-5C48-9B3A-6951AF7B8290}"/>
              </a:ext>
            </a:extLst>
          </p:cNvPr>
          <p:cNvSpPr/>
          <p:nvPr/>
        </p:nvSpPr>
        <p:spPr>
          <a:xfrm>
            <a:off x="3137882" y="937232"/>
            <a:ext cx="2135083" cy="501211"/>
          </a:xfrm>
          <a:prstGeom prst="round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400" b="0" i="0" u="none" strike="noStrike" kern="0" cap="none" spc="0" normalizeH="0" baseline="0" dirty="0">
                <a:ln>
                  <a:noFill/>
                </a:ln>
                <a:solidFill>
                  <a:prstClr val="white"/>
                </a:solidFill>
                <a:effectLst/>
                <a:uLnTx/>
                <a:uFillTx/>
                <a:latin typeface="Calibri" panose="020F0502020204030204"/>
                <a:ea typeface="+mn-ea"/>
                <a:cs typeface="+mn-cs"/>
              </a:rPr>
              <a:t>Honvédelmi Minisztérium</a:t>
            </a:r>
          </a:p>
        </p:txBody>
      </p:sp>
      <p:cxnSp>
        <p:nvCxnSpPr>
          <p:cNvPr id="122" name="Egyenes összekötő 121">
            <a:extLst>
              <a:ext uri="{FF2B5EF4-FFF2-40B4-BE49-F238E27FC236}">
                <a16:creationId xmlns:a16="http://schemas.microsoft.com/office/drawing/2014/main" id="{EF8DE3D6-CD6D-F249-9AA2-3B98F9BD7264}"/>
              </a:ext>
            </a:extLst>
          </p:cNvPr>
          <p:cNvCxnSpPr>
            <a:cxnSpLocks/>
            <a:stCxn id="121" idx="2"/>
            <a:endCxn id="113" idx="0"/>
          </p:cNvCxnSpPr>
          <p:nvPr/>
        </p:nvCxnSpPr>
        <p:spPr>
          <a:xfrm flipH="1">
            <a:off x="2242561" y="1438443"/>
            <a:ext cx="1962863" cy="474981"/>
          </a:xfrm>
          <a:prstGeom prst="line">
            <a:avLst/>
          </a:prstGeom>
          <a:noFill/>
          <a:ln w="6350" cap="flat" cmpd="sng" algn="ctr">
            <a:solidFill>
              <a:srgbClr val="4472C4"/>
            </a:solidFill>
            <a:prstDash val="solid"/>
            <a:miter lim="800000"/>
          </a:ln>
          <a:effectLst/>
        </p:spPr>
      </p:cxnSp>
      <p:cxnSp>
        <p:nvCxnSpPr>
          <p:cNvPr id="123" name="Egyenes összekötő 122">
            <a:extLst>
              <a:ext uri="{FF2B5EF4-FFF2-40B4-BE49-F238E27FC236}">
                <a16:creationId xmlns:a16="http://schemas.microsoft.com/office/drawing/2014/main" id="{92568D02-E35F-2445-9DD7-08A39C8BA0CB}"/>
              </a:ext>
            </a:extLst>
          </p:cNvPr>
          <p:cNvCxnSpPr>
            <a:cxnSpLocks/>
            <a:stCxn id="121" idx="2"/>
            <a:endCxn id="106" idx="0"/>
          </p:cNvCxnSpPr>
          <p:nvPr/>
        </p:nvCxnSpPr>
        <p:spPr>
          <a:xfrm>
            <a:off x="4205424" y="1438443"/>
            <a:ext cx="2456872" cy="476608"/>
          </a:xfrm>
          <a:prstGeom prst="line">
            <a:avLst/>
          </a:prstGeom>
          <a:noFill/>
          <a:ln w="6350" cap="flat" cmpd="sng" algn="ctr">
            <a:solidFill>
              <a:srgbClr val="4472C4"/>
            </a:solidFill>
            <a:prstDash val="solid"/>
            <a:miter lim="800000"/>
          </a:ln>
          <a:effectLst/>
        </p:spPr>
      </p:cxnSp>
      <p:sp>
        <p:nvSpPr>
          <p:cNvPr id="124" name="Szövegdoboz 123">
            <a:extLst>
              <a:ext uri="{FF2B5EF4-FFF2-40B4-BE49-F238E27FC236}">
                <a16:creationId xmlns:a16="http://schemas.microsoft.com/office/drawing/2014/main" id="{B9747CFD-239B-5040-A2D5-436917420085}"/>
              </a:ext>
            </a:extLst>
          </p:cNvPr>
          <p:cNvSpPr txBox="1"/>
          <p:nvPr/>
        </p:nvSpPr>
        <p:spPr>
          <a:xfrm rot="16200000">
            <a:off x="3273029" y="3165047"/>
            <a:ext cx="1808508" cy="400110"/>
          </a:xfrm>
          <a:prstGeom prst="rect">
            <a:avLst/>
          </a:prstGeom>
          <a:solidFill>
            <a:sysClr val="window" lastClr="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u-HU" sz="2000" b="0" i="0" u="none" strike="noStrike" kern="0" cap="none" spc="0" normalizeH="0" baseline="0" dirty="0">
                <a:ln>
                  <a:noFill/>
                </a:ln>
                <a:solidFill>
                  <a:prstClr val="white">
                    <a:lumMod val="65000"/>
                  </a:prstClr>
                </a:solidFill>
                <a:effectLst/>
                <a:uLnTx/>
                <a:uFillTx/>
                <a:latin typeface="Calibri" panose="020F0502020204030204"/>
                <a:ea typeface="+mn-ea"/>
                <a:cs typeface="+mn-cs"/>
              </a:rPr>
              <a:t>Együttműködés</a:t>
            </a:r>
          </a:p>
        </p:txBody>
      </p:sp>
      <p:sp>
        <p:nvSpPr>
          <p:cNvPr id="126" name="Lekerekített téglalap 125">
            <a:extLst>
              <a:ext uri="{FF2B5EF4-FFF2-40B4-BE49-F238E27FC236}">
                <a16:creationId xmlns:a16="http://schemas.microsoft.com/office/drawing/2014/main" id="{070E65A0-F53C-9745-8440-2119EA47984A}"/>
              </a:ext>
            </a:extLst>
          </p:cNvPr>
          <p:cNvSpPr/>
          <p:nvPr/>
        </p:nvSpPr>
        <p:spPr>
          <a:xfrm>
            <a:off x="7892386" y="3361015"/>
            <a:ext cx="1246053" cy="367259"/>
          </a:xfrm>
          <a:prstGeom prst="roundRect">
            <a:avLst/>
          </a:prstGeom>
          <a:solidFill>
            <a:schemeClr val="bg1">
              <a:lumMod val="85000"/>
              <a:alpha val="54118"/>
            </a:schemeClr>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8113" indent="-138113">
              <a:buFont typeface="Arial" panose="020B0604020202020204" pitchFamily="34" charset="0"/>
              <a:buChar char="•"/>
            </a:pPr>
            <a:r>
              <a:rPr lang="hu-HU" sz="800" dirty="0">
                <a:solidFill>
                  <a:schemeClr val="tx1"/>
                </a:solidFill>
              </a:rPr>
              <a:t>Üzemeltetés</a:t>
            </a:r>
          </a:p>
          <a:p>
            <a:pPr marL="138113" indent="-138113">
              <a:buFont typeface="Arial" panose="020B0604020202020204" pitchFamily="34" charset="0"/>
              <a:buChar char="•"/>
            </a:pPr>
            <a:r>
              <a:rPr lang="hu-HU" sz="800" dirty="0">
                <a:solidFill>
                  <a:schemeClr val="tx1"/>
                </a:solidFill>
              </a:rPr>
              <a:t>Elektronikus információbiztonság</a:t>
            </a:r>
          </a:p>
        </p:txBody>
      </p:sp>
      <p:sp>
        <p:nvSpPr>
          <p:cNvPr id="127" name="Lekerekített téglalap 126">
            <a:extLst>
              <a:ext uri="{FF2B5EF4-FFF2-40B4-BE49-F238E27FC236}">
                <a16:creationId xmlns:a16="http://schemas.microsoft.com/office/drawing/2014/main" id="{096127F0-4D76-1E47-B5D2-B24D672ABE6B}"/>
              </a:ext>
            </a:extLst>
          </p:cNvPr>
          <p:cNvSpPr/>
          <p:nvPr/>
        </p:nvSpPr>
        <p:spPr>
          <a:xfrm>
            <a:off x="5575447" y="4016736"/>
            <a:ext cx="1869504" cy="994084"/>
          </a:xfrm>
          <a:prstGeom prst="roundRect">
            <a:avLst/>
          </a:prstGeom>
          <a:solidFill>
            <a:schemeClr val="bg1">
              <a:lumMod val="85000"/>
              <a:alpha val="54118"/>
            </a:schemeClr>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8113" indent="-138113">
              <a:buFont typeface="Arial" panose="020B0604020202020204" pitchFamily="34" charset="0"/>
              <a:buChar char="•"/>
            </a:pPr>
            <a:r>
              <a:rPr lang="hu-HU" sz="800" dirty="0">
                <a:solidFill>
                  <a:schemeClr val="tx1"/>
                </a:solidFill>
              </a:rPr>
              <a:t>Kiberhelyzetkép</a:t>
            </a:r>
          </a:p>
          <a:p>
            <a:pPr marL="138113" indent="-138113">
              <a:buFont typeface="Arial" panose="020B0604020202020204" pitchFamily="34" charset="0"/>
              <a:buChar char="•"/>
            </a:pPr>
            <a:r>
              <a:rPr lang="hu-HU" sz="800" dirty="0">
                <a:solidFill>
                  <a:schemeClr val="tx1"/>
                </a:solidFill>
              </a:rPr>
              <a:t>Incidenskezelés (MH CIRC)</a:t>
            </a:r>
          </a:p>
          <a:p>
            <a:pPr marL="138113" indent="-138113">
              <a:buFont typeface="Arial" panose="020B0604020202020204" pitchFamily="34" charset="0"/>
              <a:buChar char="•"/>
            </a:pPr>
            <a:r>
              <a:rPr lang="hu-HU" sz="800" dirty="0">
                <a:solidFill>
                  <a:schemeClr val="tx1"/>
                </a:solidFill>
              </a:rPr>
              <a:t>Kiberműveleti tervezés</a:t>
            </a:r>
          </a:p>
          <a:p>
            <a:pPr marL="138113" indent="-138113">
              <a:buFont typeface="Arial" panose="020B0604020202020204" pitchFamily="34" charset="0"/>
              <a:buChar char="•"/>
            </a:pPr>
            <a:r>
              <a:rPr lang="hu-HU" sz="800" dirty="0">
                <a:solidFill>
                  <a:schemeClr val="tx1"/>
                </a:solidFill>
              </a:rPr>
              <a:t>Információs műveleti tervezés</a:t>
            </a:r>
          </a:p>
          <a:p>
            <a:pPr marL="138113" indent="-138113">
              <a:buFont typeface="Arial" panose="020B0604020202020204" pitchFamily="34" charset="0"/>
              <a:buChar char="•"/>
            </a:pPr>
            <a:r>
              <a:rPr lang="hu-HU" sz="800" dirty="0">
                <a:solidFill>
                  <a:schemeClr val="tx1"/>
                </a:solidFill>
              </a:rPr>
              <a:t>Telepíthető kiberképesség</a:t>
            </a:r>
          </a:p>
          <a:p>
            <a:pPr marL="138113" indent="-138113">
              <a:buFont typeface="Arial" panose="020B0604020202020204" pitchFamily="34" charset="0"/>
              <a:buChar char="•"/>
            </a:pPr>
            <a:r>
              <a:rPr lang="hu-HU" sz="800" dirty="0">
                <a:solidFill>
                  <a:schemeClr val="tx1"/>
                </a:solidFill>
              </a:rPr>
              <a:t>Telepíthető CIMIC/PSYOPS képesség</a:t>
            </a:r>
          </a:p>
          <a:p>
            <a:pPr marL="138113" indent="-138113">
              <a:buFont typeface="Arial" panose="020B0604020202020204" pitchFamily="34" charset="0"/>
              <a:buChar char="•"/>
            </a:pPr>
            <a:r>
              <a:rPr lang="hu-HU" sz="800" dirty="0">
                <a:solidFill>
                  <a:schemeClr val="tx1"/>
                </a:solidFill>
              </a:rPr>
              <a:t>Képzés/felkészítés</a:t>
            </a:r>
          </a:p>
        </p:txBody>
      </p:sp>
    </p:spTree>
    <p:extLst>
      <p:ext uri="{BB962C8B-B14F-4D97-AF65-F5344CB8AC3E}">
        <p14:creationId xmlns:p14="http://schemas.microsoft.com/office/powerpoint/2010/main" val="255665760"/>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9EF93382-8EF5-A948-ACB3-43E3C4F4DC15}"/>
              </a:ext>
            </a:extLst>
          </p:cNvPr>
          <p:cNvSpPr txBox="1">
            <a:spLocks/>
          </p:cNvSpPr>
          <p:nvPr>
            <p:custDataLst>
              <p:tags r:id="rId1"/>
            </p:custDataLst>
          </p:nvPr>
        </p:nvSpPr>
        <p:spPr>
          <a:xfrm>
            <a:off x="2627784" y="3003798"/>
            <a:ext cx="4722752" cy="971550"/>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defRPr/>
            </a:pPr>
            <a:r>
              <a:rPr lang="hu-HU" sz="2100" b="1" dirty="0">
                <a:solidFill>
                  <a:prstClr val="black"/>
                </a:solidFill>
                <a:latin typeface="Calibri" panose="020F0502020204030204"/>
                <a:ea typeface=""/>
                <a:cs typeface=""/>
              </a:rPr>
              <a:t>Prof. Dr. Kovács László dandártábornok</a:t>
            </a:r>
          </a:p>
          <a:p>
            <a:pPr algn="l">
              <a:defRPr/>
            </a:pPr>
            <a:r>
              <a:rPr lang="hu-HU" sz="1800" dirty="0">
                <a:solidFill>
                  <a:prstClr val="black"/>
                </a:solidFill>
                <a:latin typeface="Calibri" panose="020F0502020204030204"/>
                <a:ea typeface=""/>
                <a:cs typeface=""/>
              </a:rPr>
              <a:t>Nemzeti Közszolgálati Egyetem</a:t>
            </a:r>
          </a:p>
          <a:p>
            <a:pPr algn="l">
              <a:defRPr/>
            </a:pPr>
            <a:r>
              <a:rPr lang="hu-HU" sz="1800" dirty="0">
                <a:solidFill>
                  <a:prstClr val="black"/>
                </a:solidFill>
                <a:latin typeface="Calibri" panose="020F0502020204030204"/>
                <a:ea typeface=""/>
                <a:cs typeface=""/>
              </a:rPr>
              <a:t>Hadtudományi és Honvédtisztképző Kar</a:t>
            </a:r>
          </a:p>
          <a:p>
            <a:pPr algn="l">
              <a:defRPr/>
            </a:pPr>
            <a:r>
              <a:rPr lang="hu-HU" sz="1800" dirty="0">
                <a:solidFill>
                  <a:prstClr val="black"/>
                </a:solidFill>
                <a:latin typeface="Calibri" panose="020F0502020204030204"/>
                <a:ea typeface=""/>
                <a:cs typeface=""/>
              </a:rPr>
              <a:t>egyetemi tanár</a:t>
            </a:r>
          </a:p>
          <a:p>
            <a:pPr algn="l">
              <a:defRPr/>
            </a:pPr>
            <a:r>
              <a:rPr lang="hu-HU" sz="1350" dirty="0">
                <a:solidFill>
                  <a:srgbClr val="376092"/>
                </a:solidFill>
                <a:latin typeface="Calibri" panose="020F0502020204030204"/>
                <a:ea typeface=""/>
                <a:cs typeface=""/>
                <a:hlinkClick r:id="rId4"/>
              </a:rPr>
              <a:t>kovacs.laszlo@uni-nke.hu</a:t>
            </a:r>
            <a:endParaRPr lang="hu-HU" sz="1350" dirty="0">
              <a:solidFill>
                <a:srgbClr val="376092"/>
              </a:solidFill>
              <a:latin typeface="Calibri" panose="020F0502020204030204"/>
              <a:ea typeface=""/>
              <a:cs typeface=""/>
            </a:endParaRPr>
          </a:p>
          <a:p>
            <a:pPr algn="l">
              <a:defRPr/>
            </a:pPr>
            <a:endParaRPr lang="hu-HU" sz="1800" dirty="0">
              <a:solidFill>
                <a:srgbClr val="376092"/>
              </a:solidFill>
              <a:latin typeface="Calibri" panose="020F0502020204030204"/>
              <a:ea typeface=""/>
              <a:cs typeface=""/>
            </a:endParaRPr>
          </a:p>
        </p:txBody>
      </p:sp>
      <p:pic>
        <p:nvPicPr>
          <p:cNvPr id="5" name="Picture 2" descr="Kezdőlap | Jó Állam Jelentés">
            <a:extLst>
              <a:ext uri="{FF2B5EF4-FFF2-40B4-BE49-F238E27FC236}">
                <a16:creationId xmlns:a16="http://schemas.microsoft.com/office/drawing/2014/main" id="{60043896-C243-0342-93E3-FFF6EDE714D9}"/>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519711" y="3003798"/>
            <a:ext cx="1068774" cy="1068774"/>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a:extLst>
              <a:ext uri="{FF2B5EF4-FFF2-40B4-BE49-F238E27FC236}">
                <a16:creationId xmlns:a16="http://schemas.microsoft.com/office/drawing/2014/main" id="{A2032F12-1D0A-C54A-8889-5FEBFFCCE832}"/>
              </a:ext>
            </a:extLst>
          </p:cNvPr>
          <p:cNvSpPr txBox="1">
            <a:spLocks/>
          </p:cNvSpPr>
          <p:nvPr>
            <p:custDataLst>
              <p:tags r:id="rId2"/>
            </p:custDataLst>
          </p:nvPr>
        </p:nvSpPr>
        <p:spPr>
          <a:xfrm>
            <a:off x="2627784" y="1052931"/>
            <a:ext cx="5144525" cy="971550"/>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defRPr/>
            </a:pPr>
            <a:r>
              <a:rPr lang="hu-HU" sz="2100" b="1" dirty="0">
                <a:solidFill>
                  <a:prstClr val="black"/>
                </a:solidFill>
                <a:latin typeface="Calibri" panose="020F0502020204030204"/>
                <a:ea typeface=""/>
                <a:cs typeface=""/>
              </a:rPr>
              <a:t>Prof. Dr. Kovács László dandártábornok</a:t>
            </a:r>
          </a:p>
          <a:p>
            <a:pPr algn="l">
              <a:defRPr/>
            </a:pPr>
            <a:r>
              <a:rPr lang="hu-HU" sz="1800" dirty="0">
                <a:solidFill>
                  <a:prstClr val="black"/>
                </a:solidFill>
                <a:latin typeface="Calibri" panose="020F0502020204030204"/>
                <a:ea typeface=""/>
                <a:cs typeface=""/>
              </a:rPr>
              <a:t>Magyar Honvédség Parancsnoksága</a:t>
            </a:r>
          </a:p>
          <a:p>
            <a:pPr algn="l">
              <a:defRPr/>
            </a:pPr>
            <a:r>
              <a:rPr lang="hu-HU" sz="1800" dirty="0">
                <a:solidFill>
                  <a:prstClr val="black"/>
                </a:solidFill>
                <a:latin typeface="Calibri" panose="020F0502020204030204"/>
                <a:ea typeface=""/>
                <a:cs typeface=""/>
              </a:rPr>
              <a:t>Haderőnemi Szemlélő (kibervédelmi)</a:t>
            </a:r>
          </a:p>
          <a:p>
            <a:pPr algn="l">
              <a:defRPr/>
            </a:pPr>
            <a:r>
              <a:rPr lang="hu-HU" sz="1350" dirty="0">
                <a:solidFill>
                  <a:prstClr val="black"/>
                </a:solidFill>
                <a:latin typeface="Calibri" panose="020F0502020204030204"/>
                <a:ea typeface=""/>
                <a:cs typeface=""/>
                <a:hlinkClick r:id="rId6"/>
              </a:rPr>
              <a:t>kovacs.laszlo4@hm.gov.hu</a:t>
            </a:r>
            <a:endParaRPr lang="hu-HU" sz="1350" dirty="0">
              <a:solidFill>
                <a:prstClr val="black"/>
              </a:solidFill>
              <a:latin typeface="Calibri" panose="020F0502020204030204"/>
              <a:ea typeface=""/>
              <a:cs typeface=""/>
            </a:endParaRPr>
          </a:p>
          <a:p>
            <a:pPr algn="l">
              <a:defRPr/>
            </a:pPr>
            <a:endParaRPr lang="hu-HU" sz="1800" dirty="0">
              <a:solidFill>
                <a:prstClr val="black"/>
              </a:solidFill>
              <a:latin typeface="Calibri" panose="020F0502020204030204"/>
              <a:ea typeface=""/>
              <a:cs typeface=""/>
            </a:endParaRPr>
          </a:p>
        </p:txBody>
      </p:sp>
      <p:pic>
        <p:nvPicPr>
          <p:cNvPr id="8" name="Kép 7">
            <a:extLst>
              <a:ext uri="{FF2B5EF4-FFF2-40B4-BE49-F238E27FC236}">
                <a16:creationId xmlns:a16="http://schemas.microsoft.com/office/drawing/2014/main" id="{8E65FBA5-9CD7-AB41-8AA3-D7F66C0C1CEF}"/>
              </a:ext>
            </a:extLst>
          </p:cNvPr>
          <p:cNvPicPr/>
          <p:nvPr/>
        </p:nvPicPr>
        <p:blipFill rotWithShape="1">
          <a:blip r:embed="rId7" cstate="email">
            <a:extLst>
              <a:ext uri="{28A0092B-C50C-407E-A947-70E740481C1C}">
                <a14:useLocalDpi xmlns:a14="http://schemas.microsoft.com/office/drawing/2010/main"/>
              </a:ext>
            </a:extLst>
          </a:blip>
          <a:srcRect/>
          <a:stretch/>
        </p:blipFill>
        <p:spPr>
          <a:xfrm>
            <a:off x="1475334" y="1052931"/>
            <a:ext cx="965311" cy="1071846"/>
          </a:xfrm>
          <a:prstGeom prst="rect">
            <a:avLst/>
          </a:prstGeom>
        </p:spPr>
      </p:pic>
    </p:spTree>
    <p:extLst>
      <p:ext uri="{BB962C8B-B14F-4D97-AF65-F5344CB8AC3E}">
        <p14:creationId xmlns:p14="http://schemas.microsoft.com/office/powerpoint/2010/main" val="4213385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églalap 28"/>
          <p:cNvSpPr/>
          <p:nvPr/>
        </p:nvSpPr>
        <p:spPr>
          <a:xfrm>
            <a:off x="4505569" y="4337740"/>
            <a:ext cx="873957" cy="183255"/>
          </a:xfrm>
          <a:prstGeom prst="rect">
            <a:avLst/>
          </a:prstGeom>
        </p:spPr>
        <p:txBody>
          <a:bodyPr wrap="none">
            <a:spAutoFit/>
          </a:bodyPr>
          <a:lstStyle/>
          <a:p>
            <a:r>
              <a:rPr lang="hu-HU" altLang="hu-HU" sz="591" dirty="0">
                <a:solidFill>
                  <a:schemeClr val="bg1"/>
                </a:solidFill>
                <a:latin typeface="Microsoft YaHei Light" panose="020B0502040204020203" pitchFamily="34" charset="-122"/>
                <a:ea typeface="Microsoft YaHei Light" panose="020B0502040204020203" pitchFamily="34" charset="-122"/>
              </a:rPr>
              <a:t>„NEM NYILVÁNOS!”</a:t>
            </a:r>
            <a:endParaRPr lang="hu-HU" sz="591" dirty="0">
              <a:solidFill>
                <a:schemeClr val="bg1"/>
              </a:solidFill>
            </a:endParaRPr>
          </a:p>
        </p:txBody>
      </p:sp>
      <p:sp>
        <p:nvSpPr>
          <p:cNvPr id="7" name="Téglalap 6"/>
          <p:cNvSpPr/>
          <p:nvPr/>
        </p:nvSpPr>
        <p:spPr>
          <a:xfrm>
            <a:off x="1043608" y="139404"/>
            <a:ext cx="5542173" cy="461665"/>
          </a:xfrm>
          <a:prstGeom prst="rect">
            <a:avLst/>
          </a:prstGeom>
        </p:spPr>
        <p:txBody>
          <a:bodyPr wrap="square">
            <a:spAutoFit/>
          </a:bodyPr>
          <a:lstStyle/>
          <a:p>
            <a:pPr algn="ctr">
              <a:spcBef>
                <a:spcPct val="0"/>
              </a:spcBef>
            </a:pPr>
            <a:r>
              <a:rPr lang="hu-HU" altLang="hu-HU" sz="2400" b="1" spc="-85" dirty="0">
                <a:latin typeface="+mn-lt"/>
                <a:ea typeface="Microsoft YaHei Light" panose="020B0502040204020203" pitchFamily="34" charset="-122"/>
                <a:cs typeface="Times New Roman" panose="02020603050405020304" pitchFamily="18" charset="0"/>
              </a:rPr>
              <a:t>MHP Kibervédelmi Szemlélőség  (MH HSZ KIB)</a:t>
            </a:r>
          </a:p>
        </p:txBody>
      </p:sp>
      <p:sp>
        <p:nvSpPr>
          <p:cNvPr id="31" name="Téglalap 4"/>
          <p:cNvSpPr>
            <a:spLocks noChangeArrowheads="1"/>
          </p:cNvSpPr>
          <p:nvPr/>
        </p:nvSpPr>
        <p:spPr bwMode="auto">
          <a:xfrm>
            <a:off x="1043608" y="915566"/>
            <a:ext cx="7056784" cy="1891287"/>
          </a:xfrm>
          <a:prstGeom prst="rect">
            <a:avLst/>
          </a:prstGeom>
          <a:solidFill>
            <a:schemeClr val="bg1"/>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50000"/>
              </a:lnSpc>
              <a:spcBef>
                <a:spcPct val="0"/>
              </a:spcBef>
              <a:buNone/>
            </a:pPr>
            <a:r>
              <a:rPr lang="hu-HU" sz="2000" dirty="0"/>
              <a:t>Az MHP HSZ KIB az MHP-</a:t>
            </a:r>
            <a:r>
              <a:rPr lang="hu-HU" sz="2000" dirty="0" err="1"/>
              <a:t>nak</a:t>
            </a:r>
            <a:r>
              <a:rPr lang="hu-HU" sz="2000" dirty="0"/>
              <a:t> az MH kibervédelmének és kiberműveleti képességeinek </a:t>
            </a:r>
            <a:r>
              <a:rPr lang="hu-HU" sz="2000" b="1" dirty="0">
                <a:solidFill>
                  <a:srgbClr val="FF0000"/>
                </a:solidFill>
              </a:rPr>
              <a:t>stratégiai szintű képességkialakító</a:t>
            </a:r>
            <a:r>
              <a:rPr lang="hu-HU" sz="2000" dirty="0"/>
              <a:t>, az MH kibervédelmi szakterülete fejlesztését</a:t>
            </a:r>
            <a:r>
              <a:rPr lang="hu-HU" sz="2000" b="1" dirty="0">
                <a:solidFill>
                  <a:srgbClr val="FF0000"/>
                </a:solidFill>
              </a:rPr>
              <a:t> irányító és felügyeletét ellátó </a:t>
            </a:r>
            <a:r>
              <a:rPr lang="hu-HU" sz="2000" dirty="0"/>
              <a:t>szervezeti egysége.</a:t>
            </a:r>
            <a:endParaRPr lang="hu-HU" altLang="hu-HU" sz="2400" dirty="0">
              <a:latin typeface="+mn-lt"/>
              <a:ea typeface="Microsoft YaHei UI Light" panose="020B0502040204020203" pitchFamily="34" charset="-122"/>
            </a:endParaRPr>
          </a:p>
        </p:txBody>
      </p:sp>
      <p:pic>
        <p:nvPicPr>
          <p:cNvPr id="8" name="Kép 7">
            <a:extLst>
              <a:ext uri="{FF2B5EF4-FFF2-40B4-BE49-F238E27FC236}">
                <a16:creationId xmlns:a16="http://schemas.microsoft.com/office/drawing/2014/main" id="{6FC5FA36-31EB-584D-BB72-A3F3C5321D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16624" y="3435846"/>
            <a:ext cx="2510752" cy="12197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486895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églalap 28"/>
          <p:cNvSpPr/>
          <p:nvPr/>
        </p:nvSpPr>
        <p:spPr>
          <a:xfrm>
            <a:off x="4505569" y="4337740"/>
            <a:ext cx="873957" cy="183255"/>
          </a:xfrm>
          <a:prstGeom prst="rect">
            <a:avLst/>
          </a:prstGeom>
        </p:spPr>
        <p:txBody>
          <a:bodyPr wrap="none">
            <a:spAutoFit/>
          </a:bodyPr>
          <a:lstStyle/>
          <a:p>
            <a:r>
              <a:rPr lang="hu-HU" altLang="hu-HU" sz="591" dirty="0">
                <a:solidFill>
                  <a:schemeClr val="bg1"/>
                </a:solidFill>
                <a:latin typeface="Microsoft YaHei Light" panose="020B0502040204020203" pitchFamily="34" charset="-122"/>
                <a:ea typeface="Microsoft YaHei Light" panose="020B0502040204020203" pitchFamily="34" charset="-122"/>
              </a:rPr>
              <a:t>„NEM NYILVÁNOS!”</a:t>
            </a:r>
            <a:endParaRPr lang="hu-HU" sz="591" dirty="0">
              <a:solidFill>
                <a:schemeClr val="bg1"/>
              </a:solidFill>
            </a:endParaRPr>
          </a:p>
        </p:txBody>
      </p:sp>
      <p:sp>
        <p:nvSpPr>
          <p:cNvPr id="7" name="Téglalap 6"/>
          <p:cNvSpPr/>
          <p:nvPr/>
        </p:nvSpPr>
        <p:spPr>
          <a:xfrm>
            <a:off x="971600" y="113635"/>
            <a:ext cx="6750750" cy="415498"/>
          </a:xfrm>
          <a:prstGeom prst="rect">
            <a:avLst/>
          </a:prstGeom>
        </p:spPr>
        <p:txBody>
          <a:bodyPr wrap="square">
            <a:spAutoFit/>
          </a:bodyPr>
          <a:lstStyle/>
          <a:p>
            <a:pPr algn="ctr">
              <a:spcBef>
                <a:spcPct val="0"/>
              </a:spcBef>
            </a:pPr>
            <a:r>
              <a:rPr lang="hu-HU" altLang="hu-HU" sz="2100" b="1" spc="-85" dirty="0">
                <a:latin typeface="+mn-lt"/>
                <a:ea typeface="Microsoft YaHei Light" panose="020B0502040204020203" pitchFamily="34" charset="-122"/>
                <a:cs typeface="Times New Roman" panose="02020603050405020304" pitchFamily="18" charset="0"/>
              </a:rPr>
              <a:t>Magyar Honvédség kiberműveleti képességeinek fejlesztése</a:t>
            </a:r>
          </a:p>
        </p:txBody>
      </p:sp>
      <p:sp>
        <p:nvSpPr>
          <p:cNvPr id="31" name="Téglalap 4"/>
          <p:cNvSpPr>
            <a:spLocks noChangeArrowheads="1"/>
          </p:cNvSpPr>
          <p:nvPr/>
        </p:nvSpPr>
        <p:spPr bwMode="auto">
          <a:xfrm>
            <a:off x="741764" y="1203598"/>
            <a:ext cx="8039628" cy="3737946"/>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610791" lvl="1" indent="-192881">
              <a:lnSpc>
                <a:spcPct val="150000"/>
              </a:lnSpc>
              <a:spcBef>
                <a:spcPct val="0"/>
              </a:spcBef>
            </a:pPr>
            <a:r>
              <a:rPr lang="hu-HU" altLang="hu-HU" sz="2000" dirty="0">
                <a:latin typeface="+mn-lt"/>
                <a:ea typeface="Microsoft YaHei UI Light" panose="020B0502040204020203" pitchFamily="34" charset="-122"/>
              </a:rPr>
              <a:t>Oktatási és képzési keretrendszer kialakítása: </a:t>
            </a:r>
          </a:p>
          <a:p>
            <a:pPr marL="1362075" lvl="2" indent="-257175">
              <a:lnSpc>
                <a:spcPct val="150000"/>
              </a:lnSpc>
              <a:spcBef>
                <a:spcPct val="0"/>
              </a:spcBef>
              <a:buClr>
                <a:schemeClr val="accent1"/>
              </a:buClr>
              <a:buFont typeface="Wingdings" charset="2"/>
              <a:buChar char="§"/>
            </a:pPr>
            <a:r>
              <a:rPr lang="hu-HU" altLang="hu-HU" dirty="0">
                <a:latin typeface="+mn-lt"/>
                <a:ea typeface="Microsoft YaHei UI Light" panose="020B0502040204020203" pitchFamily="34" charset="-122"/>
              </a:rPr>
              <a:t>„Kiberakadémia”</a:t>
            </a:r>
          </a:p>
          <a:p>
            <a:pPr marL="610791" lvl="1" indent="-192881">
              <a:lnSpc>
                <a:spcPct val="150000"/>
              </a:lnSpc>
              <a:spcBef>
                <a:spcPct val="0"/>
              </a:spcBef>
            </a:pPr>
            <a:r>
              <a:rPr lang="hu-HU" altLang="hu-HU" sz="2000" dirty="0">
                <a:latin typeface="+mn-lt"/>
                <a:ea typeface="Microsoft YaHei UI Light" panose="020B0502040204020203" pitchFamily="34" charset="-122"/>
              </a:rPr>
              <a:t>Kiberműveleti doktrína: </a:t>
            </a:r>
          </a:p>
          <a:p>
            <a:pPr marL="1362075" lvl="2" indent="-257175">
              <a:lnSpc>
                <a:spcPct val="150000"/>
              </a:lnSpc>
              <a:spcBef>
                <a:spcPct val="0"/>
              </a:spcBef>
              <a:buClr>
                <a:schemeClr val="accent1"/>
              </a:buClr>
              <a:buFont typeface="Wingdings" charset="2"/>
              <a:buChar char="§"/>
            </a:pPr>
            <a:r>
              <a:rPr lang="hu-HU" altLang="hu-HU" dirty="0">
                <a:latin typeface="+mn-lt"/>
                <a:ea typeface="Microsoft YaHei UI Light" panose="020B0502040204020203" pitchFamily="34" charset="-122"/>
              </a:rPr>
              <a:t>2022</a:t>
            </a:r>
          </a:p>
          <a:p>
            <a:pPr marL="610791" lvl="1" indent="-192881">
              <a:lnSpc>
                <a:spcPct val="150000"/>
              </a:lnSpc>
              <a:spcBef>
                <a:spcPct val="0"/>
              </a:spcBef>
            </a:pPr>
            <a:r>
              <a:rPr lang="hu-HU" altLang="hu-HU" sz="2000" dirty="0">
                <a:latin typeface="+mn-lt"/>
                <a:ea typeface="Microsoft YaHei UI Light" panose="020B0502040204020203" pitchFamily="34" charset="-122"/>
              </a:rPr>
              <a:t>Kiberműveleti képességek:</a:t>
            </a:r>
          </a:p>
          <a:p>
            <a:pPr marL="1362075" lvl="2" indent="-257175">
              <a:lnSpc>
                <a:spcPct val="150000"/>
              </a:lnSpc>
              <a:spcBef>
                <a:spcPct val="0"/>
              </a:spcBef>
              <a:buClr>
                <a:schemeClr val="accent1"/>
              </a:buClr>
              <a:buFont typeface="Wingdings" charset="2"/>
              <a:buChar char="§"/>
            </a:pPr>
            <a:r>
              <a:rPr lang="hu-HU" altLang="hu-HU" dirty="0">
                <a:latin typeface="+mn-lt"/>
                <a:ea typeface="Microsoft YaHei UI Light" panose="020B0502040204020203" pitchFamily="34" charset="-122"/>
              </a:rPr>
              <a:t>MH Kiber- és Információs Műveleti Központ</a:t>
            </a:r>
          </a:p>
          <a:p>
            <a:pPr marL="1362075" lvl="2" indent="-257175">
              <a:lnSpc>
                <a:spcPct val="150000"/>
              </a:lnSpc>
              <a:spcBef>
                <a:spcPct val="0"/>
              </a:spcBef>
              <a:buClr>
                <a:schemeClr val="accent1"/>
              </a:buClr>
              <a:buFont typeface="Wingdings" charset="2"/>
              <a:buChar char="§"/>
            </a:pPr>
            <a:r>
              <a:rPr lang="hu-HU" altLang="hu-HU" dirty="0">
                <a:latin typeface="+mn-lt"/>
                <a:ea typeface="Microsoft YaHei UI Light" panose="020B0502040204020203" pitchFamily="34" charset="-122"/>
              </a:rPr>
              <a:t>kiberműveletek integrálása a műveleti tervezési rendszerbe</a:t>
            </a:r>
          </a:p>
          <a:p>
            <a:pPr marL="610791" lvl="1" indent="-192881">
              <a:lnSpc>
                <a:spcPct val="150000"/>
              </a:lnSpc>
              <a:spcBef>
                <a:spcPct val="0"/>
              </a:spcBef>
            </a:pPr>
            <a:r>
              <a:rPr lang="hu-HU" altLang="hu-HU" sz="2000" dirty="0">
                <a:latin typeface="+mn-lt"/>
                <a:ea typeface="Microsoft YaHei UI Light" panose="020B0502040204020203" pitchFamily="34" charset="-122"/>
              </a:rPr>
              <a:t>Kibervédelmi és kiberműveleti technikai fejlesztések folytatása.</a:t>
            </a:r>
          </a:p>
        </p:txBody>
      </p:sp>
      <p:pic>
        <p:nvPicPr>
          <p:cNvPr id="2" name="Kép 1">
            <a:extLst>
              <a:ext uri="{FF2B5EF4-FFF2-40B4-BE49-F238E27FC236}">
                <a16:creationId xmlns:a16="http://schemas.microsoft.com/office/drawing/2014/main" id="{C54F0306-1B9B-E145-85E3-225A041155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76256" y="1059582"/>
            <a:ext cx="1905136" cy="2672773"/>
          </a:xfrm>
          <a:prstGeom prst="rect">
            <a:avLst/>
          </a:prstGeom>
        </p:spPr>
      </p:pic>
    </p:spTree>
    <p:extLst>
      <p:ext uri="{BB962C8B-B14F-4D97-AF65-F5344CB8AC3E}">
        <p14:creationId xmlns:p14="http://schemas.microsoft.com/office/powerpoint/2010/main" val="21115852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a:extLst>
              <a:ext uri="{FF2B5EF4-FFF2-40B4-BE49-F238E27FC236}">
                <a16:creationId xmlns:a16="http://schemas.microsoft.com/office/drawing/2014/main" id="{E68D357E-492B-8412-337F-002CBDED5768}"/>
              </a:ext>
            </a:extLst>
          </p:cNvPr>
          <p:cNvSpPr txBox="1"/>
          <p:nvPr/>
        </p:nvSpPr>
        <p:spPr>
          <a:xfrm>
            <a:off x="251520" y="-92546"/>
            <a:ext cx="8568952" cy="830997"/>
          </a:xfrm>
          <a:prstGeom prst="rect">
            <a:avLst/>
          </a:prstGeom>
          <a:noFill/>
        </p:spPr>
        <p:txBody>
          <a:bodyPr wrap="square" rtlCol="0">
            <a:spAutoFit/>
          </a:bodyPr>
          <a:lstStyle/>
          <a:p>
            <a:pPr algn="ctr"/>
            <a:r>
              <a:rPr lang="hu-HU" sz="2400" b="1" dirty="0"/>
              <a:t>Magyar Honvédség</a:t>
            </a:r>
          </a:p>
          <a:p>
            <a:pPr algn="ctr"/>
            <a:r>
              <a:rPr lang="hu-HU" sz="2400" b="1" dirty="0"/>
              <a:t> Kiber- és Információs Műveleti Központ</a:t>
            </a:r>
          </a:p>
        </p:txBody>
      </p:sp>
      <p:pic>
        <p:nvPicPr>
          <p:cNvPr id="6" name="Kép 5">
            <a:extLst>
              <a:ext uri="{FF2B5EF4-FFF2-40B4-BE49-F238E27FC236}">
                <a16:creationId xmlns:a16="http://schemas.microsoft.com/office/drawing/2014/main" id="{ACF8FF1C-360E-0F99-B1C1-789CED9CF5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77464" y="3098732"/>
            <a:ext cx="2970330" cy="2005227"/>
          </a:xfrm>
          <a:prstGeom prst="rect">
            <a:avLst/>
          </a:prstGeom>
        </p:spPr>
      </p:pic>
      <p:pic>
        <p:nvPicPr>
          <p:cNvPr id="8" name="Kép 7">
            <a:extLst>
              <a:ext uri="{FF2B5EF4-FFF2-40B4-BE49-F238E27FC236}">
                <a16:creationId xmlns:a16="http://schemas.microsoft.com/office/drawing/2014/main" id="{AA291A75-5BF3-9D1C-6A9F-00B8376CA8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4245" y="1037710"/>
            <a:ext cx="2983496" cy="2014115"/>
          </a:xfrm>
          <a:prstGeom prst="rect">
            <a:avLst/>
          </a:prstGeom>
        </p:spPr>
      </p:pic>
      <p:pic>
        <p:nvPicPr>
          <p:cNvPr id="9" name="Kép 8">
            <a:extLst>
              <a:ext uri="{FF2B5EF4-FFF2-40B4-BE49-F238E27FC236}">
                <a16:creationId xmlns:a16="http://schemas.microsoft.com/office/drawing/2014/main" id="{593BD9FA-229F-34DE-0DFB-A3936B5716F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4245" y="3098732"/>
            <a:ext cx="2946835" cy="1905636"/>
          </a:xfrm>
          <a:prstGeom prst="rect">
            <a:avLst/>
          </a:prstGeom>
        </p:spPr>
      </p:pic>
      <p:pic>
        <p:nvPicPr>
          <p:cNvPr id="10" name="Kép 9">
            <a:extLst>
              <a:ext uri="{FF2B5EF4-FFF2-40B4-BE49-F238E27FC236}">
                <a16:creationId xmlns:a16="http://schemas.microsoft.com/office/drawing/2014/main" id="{9F378D08-5E7C-AF53-A3AD-E4C59DBB89C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77464" y="896147"/>
            <a:ext cx="2970330" cy="2014115"/>
          </a:xfrm>
          <a:prstGeom prst="rect">
            <a:avLst/>
          </a:prstGeom>
        </p:spPr>
      </p:pic>
    </p:spTree>
    <p:extLst>
      <p:ext uri="{BB962C8B-B14F-4D97-AF65-F5344CB8AC3E}">
        <p14:creationId xmlns:p14="http://schemas.microsoft.com/office/powerpoint/2010/main" val="1223542206"/>
      </p:ext>
    </p:extLst>
  </p:cSld>
  <p:clrMapOvr>
    <a:masterClrMapping/>
  </p:clrMapOvr>
  <p:transition spd="slow">
    <p:blinds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éptalálat a következőre: „enisa”"/>
          <p:cNvSpPr>
            <a:spLocks noChangeAspect="1" noChangeArrowheads="1"/>
          </p:cNvSpPr>
          <p:nvPr/>
        </p:nvSpPr>
        <p:spPr bwMode="auto">
          <a:xfrm>
            <a:off x="1493658" y="489067"/>
            <a:ext cx="1428750" cy="14430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hu-HU"/>
          </a:p>
        </p:txBody>
      </p:sp>
      <p:sp>
        <p:nvSpPr>
          <p:cNvPr id="6" name="AutoShape 4" descr="éptalálat a következőre: „nato cybespace operation center”"/>
          <p:cNvSpPr>
            <a:spLocks noChangeAspect="1" noChangeArrowheads="1"/>
          </p:cNvSpPr>
          <p:nvPr/>
        </p:nvSpPr>
        <p:spPr bwMode="auto">
          <a:xfrm>
            <a:off x="1143000" y="1"/>
            <a:ext cx="4300538" cy="19073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hu-HU"/>
          </a:p>
        </p:txBody>
      </p:sp>
      <p:sp>
        <p:nvSpPr>
          <p:cNvPr id="12" name="Szövegdoboz 11"/>
          <p:cNvSpPr txBox="1"/>
          <p:nvPr/>
        </p:nvSpPr>
        <p:spPr>
          <a:xfrm>
            <a:off x="1143000" y="207583"/>
            <a:ext cx="5325900" cy="415498"/>
          </a:xfrm>
          <a:prstGeom prst="rect">
            <a:avLst/>
          </a:prstGeom>
          <a:noFill/>
        </p:spPr>
        <p:txBody>
          <a:bodyPr wrap="square" rtlCol="0">
            <a:spAutoFit/>
          </a:bodyPr>
          <a:lstStyle/>
          <a:p>
            <a:r>
              <a:rPr lang="hu-HU" sz="2100" b="1" dirty="0"/>
              <a:t>ÖSSZEFOGLALÁS</a:t>
            </a:r>
          </a:p>
        </p:txBody>
      </p:sp>
      <p:sp>
        <p:nvSpPr>
          <p:cNvPr id="11" name="Szövegdoboz 10"/>
          <p:cNvSpPr txBox="1"/>
          <p:nvPr/>
        </p:nvSpPr>
        <p:spPr>
          <a:xfrm>
            <a:off x="539552" y="832502"/>
            <a:ext cx="8604448" cy="4195957"/>
          </a:xfrm>
          <a:prstGeom prst="rect">
            <a:avLst/>
          </a:prstGeom>
          <a:noFill/>
        </p:spPr>
        <p:txBody>
          <a:bodyPr wrap="square" rtlCol="0">
            <a:spAutoFit/>
          </a:bodyPr>
          <a:lstStyle/>
          <a:p>
            <a:pPr marL="600075" lvl="1" indent="-257175" fontAlgn="auto">
              <a:lnSpc>
                <a:spcPct val="150000"/>
              </a:lnSpc>
              <a:spcBef>
                <a:spcPts val="0"/>
              </a:spcBef>
              <a:spcAft>
                <a:spcPts val="0"/>
              </a:spcAft>
              <a:buClr>
                <a:srgbClr val="FFC000"/>
              </a:buClr>
              <a:buFont typeface="Wingdings" charset="2"/>
              <a:buChar char="§"/>
            </a:pPr>
            <a:r>
              <a:rPr lang="hu-HU" dirty="0"/>
              <a:t>A kiberbiztonsági követelmények a távközlésben: </a:t>
            </a:r>
          </a:p>
          <a:p>
            <a:pPr marL="1085850" lvl="2" indent="-285750" fontAlgn="auto">
              <a:lnSpc>
                <a:spcPct val="150000"/>
              </a:lnSpc>
              <a:spcBef>
                <a:spcPts val="0"/>
              </a:spcBef>
              <a:spcAft>
                <a:spcPts val="0"/>
              </a:spcAft>
              <a:buClr>
                <a:schemeClr val="accent1"/>
              </a:buClr>
              <a:buFont typeface="Courier New" panose="02070309020205020404" pitchFamily="49" charset="0"/>
              <a:buChar char="o"/>
            </a:pPr>
            <a:r>
              <a:rPr lang="hu-HU" dirty="0"/>
              <a:t>rezisztencia</a:t>
            </a:r>
          </a:p>
          <a:p>
            <a:pPr marL="1085850" lvl="2" indent="-285750" fontAlgn="auto">
              <a:lnSpc>
                <a:spcPct val="150000"/>
              </a:lnSpc>
              <a:spcBef>
                <a:spcPts val="0"/>
              </a:spcBef>
              <a:spcAft>
                <a:spcPts val="0"/>
              </a:spcAft>
              <a:buClr>
                <a:schemeClr val="accent1"/>
              </a:buClr>
              <a:buFont typeface="Courier New" panose="02070309020205020404" pitchFamily="49" charset="0"/>
              <a:buChar char="o"/>
            </a:pPr>
            <a:r>
              <a:rPr lang="hu-HU" dirty="0"/>
              <a:t>több, eltérő technikai megoldás párhuzamos alkalmazása szükséges</a:t>
            </a:r>
          </a:p>
          <a:p>
            <a:pPr marL="600075" lvl="1" indent="-257175" fontAlgn="auto">
              <a:lnSpc>
                <a:spcPct val="150000"/>
              </a:lnSpc>
              <a:spcBef>
                <a:spcPts val="0"/>
              </a:spcBef>
              <a:spcAft>
                <a:spcPts val="0"/>
              </a:spcAft>
              <a:buClr>
                <a:srgbClr val="FFC000"/>
              </a:buClr>
              <a:buFont typeface="Wingdings" charset="2"/>
              <a:buChar char="§"/>
            </a:pPr>
            <a:r>
              <a:rPr lang="hu-HU" dirty="0"/>
              <a:t>Konvergencia: </a:t>
            </a:r>
          </a:p>
          <a:p>
            <a:pPr marL="1085850" lvl="2" indent="-285750" fontAlgn="auto">
              <a:lnSpc>
                <a:spcPct val="150000"/>
              </a:lnSpc>
              <a:spcBef>
                <a:spcPts val="0"/>
              </a:spcBef>
              <a:spcAft>
                <a:spcPts val="0"/>
              </a:spcAft>
              <a:buClr>
                <a:schemeClr val="accent1"/>
              </a:buClr>
              <a:buFont typeface="Courier New" panose="02070309020205020404" pitchFamily="49" charset="0"/>
              <a:buChar char="o"/>
            </a:pPr>
            <a:r>
              <a:rPr lang="hu-HU" dirty="0"/>
              <a:t>kibertér</a:t>
            </a:r>
          </a:p>
          <a:p>
            <a:pPr marL="1085850" lvl="2" indent="-285750" fontAlgn="auto">
              <a:lnSpc>
                <a:spcPct val="150000"/>
              </a:lnSpc>
              <a:spcBef>
                <a:spcPts val="0"/>
              </a:spcBef>
              <a:spcAft>
                <a:spcPts val="0"/>
              </a:spcAft>
              <a:buClr>
                <a:schemeClr val="accent1"/>
              </a:buClr>
              <a:buFont typeface="Courier New" panose="02070309020205020404" pitchFamily="49" charset="0"/>
              <a:buChar char="o"/>
            </a:pPr>
            <a:r>
              <a:rPr lang="hu-HU" dirty="0"/>
              <a:t>elektromágneses spektrum</a:t>
            </a:r>
          </a:p>
          <a:p>
            <a:pPr marL="600075" lvl="1" indent="-257175" fontAlgn="auto">
              <a:lnSpc>
                <a:spcPct val="150000"/>
              </a:lnSpc>
              <a:spcBef>
                <a:spcPts val="0"/>
              </a:spcBef>
              <a:spcAft>
                <a:spcPts val="0"/>
              </a:spcAft>
              <a:buClr>
                <a:srgbClr val="FFC000"/>
              </a:buClr>
              <a:buFont typeface="Wingdings" charset="2"/>
              <a:buChar char="§"/>
            </a:pPr>
            <a:r>
              <a:rPr lang="hu-HU" dirty="0"/>
              <a:t>Információs műveletek komplexitása</a:t>
            </a:r>
          </a:p>
          <a:p>
            <a:pPr marL="600075" lvl="1" indent="-257175" fontAlgn="auto">
              <a:lnSpc>
                <a:spcPct val="150000"/>
              </a:lnSpc>
              <a:spcBef>
                <a:spcPts val="0"/>
              </a:spcBef>
              <a:spcAft>
                <a:spcPts val="0"/>
              </a:spcAft>
              <a:buClr>
                <a:srgbClr val="FFC000"/>
              </a:buClr>
              <a:buFont typeface="Wingdings" charset="2"/>
              <a:buChar char="§"/>
            </a:pPr>
            <a:r>
              <a:rPr lang="hu-HU" dirty="0"/>
              <a:t>Komplex biztonság:</a:t>
            </a:r>
          </a:p>
          <a:p>
            <a:pPr marL="1085850" lvl="2" indent="-285750" fontAlgn="auto">
              <a:lnSpc>
                <a:spcPct val="150000"/>
              </a:lnSpc>
              <a:spcBef>
                <a:spcPts val="0"/>
              </a:spcBef>
              <a:spcAft>
                <a:spcPts val="0"/>
              </a:spcAft>
              <a:buClr>
                <a:schemeClr val="accent1"/>
              </a:buClr>
              <a:buFont typeface="Courier New" panose="02070309020205020404" pitchFamily="49" charset="0"/>
              <a:buChar char="o"/>
            </a:pPr>
            <a:r>
              <a:rPr lang="hu-HU" dirty="0"/>
              <a:t>fizikai biztonság </a:t>
            </a:r>
          </a:p>
          <a:p>
            <a:pPr marL="1085850" lvl="2" indent="-285750" fontAlgn="auto">
              <a:lnSpc>
                <a:spcPct val="150000"/>
              </a:lnSpc>
              <a:spcBef>
                <a:spcPts val="0"/>
              </a:spcBef>
              <a:spcAft>
                <a:spcPts val="0"/>
              </a:spcAft>
              <a:buClr>
                <a:schemeClr val="accent1"/>
              </a:buClr>
              <a:buFont typeface="Courier New" panose="02070309020205020404" pitchFamily="49" charset="0"/>
              <a:buChar char="o"/>
            </a:pPr>
            <a:r>
              <a:rPr lang="hu-HU" dirty="0"/>
              <a:t>logikai biztonság</a:t>
            </a:r>
          </a:p>
        </p:txBody>
      </p:sp>
    </p:spTree>
    <p:extLst>
      <p:ext uri="{BB962C8B-B14F-4D97-AF65-F5344CB8AC3E}">
        <p14:creationId xmlns:p14="http://schemas.microsoft.com/office/powerpoint/2010/main" val="2042682937"/>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custDataLst>
              <p:tags r:id="rId1"/>
            </p:custDataLst>
          </p:nvPr>
        </p:nvSpPr>
        <p:spPr>
          <a:xfrm>
            <a:off x="1904993" y="123478"/>
            <a:ext cx="5435268" cy="514350"/>
          </a:xfrm>
          <a:prstGeom prst="rect">
            <a:avLst/>
          </a:prstGeom>
          <a:noFill/>
          <a:effectLst>
            <a:outerShdw blurRad="50800" dist="38100" dir="10800000" algn="r" rotWithShape="0">
              <a:prstClr val="black">
                <a:alpha val="40000"/>
              </a:prstClr>
            </a:outerShdw>
          </a:effectLst>
        </p:spPr>
        <p:txBody>
          <a:bodyPr vert="horz" lIns="68580" tIns="34290" rIns="68580" bIns="34290" rtlCol="0" anchor="b" anchorCtr="0">
            <a:normAutofit lnSpcReduction="10000"/>
          </a:bodyPr>
          <a:lstStyle>
            <a:lvl1pPr algn="l" defTabSz="914400" rtl="0" eaLnBrk="1" latinLnBrk="0" hangingPunct="1">
              <a:spcBef>
                <a:spcPct val="0"/>
              </a:spcBef>
              <a:buNone/>
              <a:defRPr lang="en-US" sz="4000" b="1" kern="1200" cap="small" baseline="0">
                <a:solidFill>
                  <a:srgbClr val="003300"/>
                </a:solidFill>
                <a:latin typeface="+mj-lt"/>
                <a:ea typeface="+mj-ea"/>
                <a:cs typeface="+mj-cs"/>
              </a:defRPr>
            </a:lvl1pPr>
          </a:lstStyle>
          <a:p>
            <a:pPr algn="ctr"/>
            <a:r>
              <a:rPr lang="en-US" sz="3000" dirty="0">
                <a:solidFill>
                  <a:schemeClr val="tx2"/>
                </a:solidFill>
              </a:rPr>
              <a:t>KÖSZÖNÖM A FIGYELMET!</a:t>
            </a:r>
          </a:p>
        </p:txBody>
      </p:sp>
      <p:sp>
        <p:nvSpPr>
          <p:cNvPr id="4" name="Subtitle 2">
            <a:extLst>
              <a:ext uri="{FF2B5EF4-FFF2-40B4-BE49-F238E27FC236}">
                <a16:creationId xmlns:a16="http://schemas.microsoft.com/office/drawing/2014/main" id="{49438279-8A31-7049-ABAC-AAA05EA43C88}"/>
              </a:ext>
            </a:extLst>
          </p:cNvPr>
          <p:cNvSpPr txBox="1">
            <a:spLocks/>
          </p:cNvSpPr>
          <p:nvPr>
            <p:custDataLst>
              <p:tags r:id="rId2"/>
            </p:custDataLst>
          </p:nvPr>
        </p:nvSpPr>
        <p:spPr>
          <a:xfrm>
            <a:off x="2195736" y="1687844"/>
            <a:ext cx="5144525" cy="2160240"/>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hu-HU" sz="2800" b="1" dirty="0">
                <a:solidFill>
                  <a:prstClr val="black"/>
                </a:solidFill>
                <a:latin typeface="Calibri" panose="020F0502020204030204"/>
                <a:ea typeface=""/>
                <a:cs typeface=""/>
              </a:rPr>
              <a:t>Dr. Kovács László dandártábornok</a:t>
            </a:r>
          </a:p>
          <a:p>
            <a:pPr>
              <a:defRPr/>
            </a:pPr>
            <a:r>
              <a:rPr lang="hu-HU" dirty="0">
                <a:solidFill>
                  <a:prstClr val="black"/>
                </a:solidFill>
                <a:latin typeface="Calibri" panose="020F0502020204030204"/>
                <a:ea typeface=""/>
                <a:cs typeface=""/>
              </a:rPr>
              <a:t>Magyar Honvédség Parancsnoksága</a:t>
            </a:r>
          </a:p>
          <a:p>
            <a:pPr>
              <a:defRPr/>
            </a:pPr>
            <a:r>
              <a:rPr lang="hu-HU" dirty="0">
                <a:solidFill>
                  <a:prstClr val="black"/>
                </a:solidFill>
                <a:latin typeface="Calibri" panose="020F0502020204030204"/>
                <a:ea typeface=""/>
                <a:cs typeface=""/>
              </a:rPr>
              <a:t>Haderőnemi Szemlélő (kibervédelmi)</a:t>
            </a:r>
          </a:p>
          <a:p>
            <a:pPr>
              <a:defRPr/>
            </a:pPr>
            <a:r>
              <a:rPr lang="hu-HU" sz="1600" dirty="0">
                <a:solidFill>
                  <a:prstClr val="black"/>
                </a:solidFill>
                <a:latin typeface="Calibri" panose="020F0502020204030204"/>
                <a:ea typeface=""/>
                <a:cs typeface=""/>
                <a:hlinkClick r:id="rId4"/>
              </a:rPr>
              <a:t>kovacs.laszlo4@hm.gov.hu</a:t>
            </a:r>
            <a:endParaRPr lang="hu-HU" sz="1600" dirty="0">
              <a:solidFill>
                <a:prstClr val="black"/>
              </a:solidFill>
              <a:latin typeface="Calibri" panose="020F0502020204030204"/>
              <a:ea typeface=""/>
              <a:cs typeface=""/>
            </a:endParaRPr>
          </a:p>
          <a:p>
            <a:pPr>
              <a:defRPr/>
            </a:pPr>
            <a:endParaRPr lang="hu-HU" dirty="0">
              <a:solidFill>
                <a:prstClr val="black"/>
              </a:solidFill>
              <a:latin typeface="Calibri" panose="020F0502020204030204"/>
              <a:ea typeface=""/>
              <a:cs typeface=""/>
            </a:endParaRPr>
          </a:p>
        </p:txBody>
      </p:sp>
    </p:spTree>
    <p:extLst>
      <p:ext uri="{BB962C8B-B14F-4D97-AF65-F5344CB8AC3E}">
        <p14:creationId xmlns:p14="http://schemas.microsoft.com/office/powerpoint/2010/main" val="1943742300"/>
      </p:ext>
    </p:extLst>
  </p:cSld>
  <p:clrMapOvr>
    <a:masterClrMapping/>
  </p:clrMapOvr>
  <p:transition spd="slow">
    <p:blinds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43608" y="123478"/>
            <a:ext cx="4644516" cy="691586"/>
          </a:xfrm>
        </p:spPr>
        <p:txBody>
          <a:bodyPr/>
          <a:lstStyle/>
          <a:p>
            <a:pPr algn="l"/>
            <a:r>
              <a:rPr lang="hu-HU" sz="3000" b="1" dirty="0"/>
              <a:t>Tartalom</a:t>
            </a:r>
          </a:p>
        </p:txBody>
      </p:sp>
      <p:sp>
        <p:nvSpPr>
          <p:cNvPr id="3" name="Tartalom helye 2"/>
          <p:cNvSpPr>
            <a:spLocks noGrp="1"/>
          </p:cNvSpPr>
          <p:nvPr>
            <p:ph idx="1"/>
          </p:nvPr>
        </p:nvSpPr>
        <p:spPr/>
        <p:txBody>
          <a:bodyPr/>
          <a:lstStyle/>
          <a:p>
            <a:pPr>
              <a:buClr>
                <a:schemeClr val="tx2"/>
              </a:buClr>
              <a:buFont typeface="Wingdings" charset="2"/>
              <a:buChar char="§"/>
            </a:pPr>
            <a:r>
              <a:rPr lang="hu-HU" dirty="0"/>
              <a:t>Függőség</a:t>
            </a:r>
          </a:p>
          <a:p>
            <a:pPr>
              <a:buClr>
                <a:schemeClr val="tx2"/>
              </a:buClr>
              <a:buFont typeface="Wingdings" charset="2"/>
              <a:buChar char="§"/>
            </a:pPr>
            <a:r>
              <a:rPr lang="hu-HU" dirty="0"/>
              <a:t>Kritikus információs infrastruktúrák</a:t>
            </a:r>
          </a:p>
          <a:p>
            <a:pPr>
              <a:buClr>
                <a:schemeClr val="tx2"/>
              </a:buClr>
              <a:buFont typeface="Wingdings" charset="2"/>
              <a:buChar char="§"/>
            </a:pPr>
            <a:r>
              <a:rPr lang="hu-HU" dirty="0"/>
              <a:t>Kibervédelem </a:t>
            </a:r>
            <a:r>
              <a:rPr lang="hu-HU" dirty="0" err="1"/>
              <a:t>vs</a:t>
            </a:r>
            <a:r>
              <a:rPr lang="hu-HU" dirty="0"/>
              <a:t>. Kiberműveletek </a:t>
            </a:r>
            <a:r>
              <a:rPr lang="hu-HU" dirty="0" err="1"/>
              <a:t>vs</a:t>
            </a:r>
            <a:r>
              <a:rPr lang="hu-HU" dirty="0"/>
              <a:t>. Információs műveletek</a:t>
            </a:r>
          </a:p>
          <a:p>
            <a:pPr>
              <a:buClr>
                <a:schemeClr val="tx2"/>
              </a:buClr>
              <a:buFont typeface="Wingdings" charset="2"/>
              <a:buChar char="§"/>
            </a:pPr>
            <a:r>
              <a:rPr lang="hu-HU" dirty="0"/>
              <a:t>Háború: az első tapasztalatok</a:t>
            </a:r>
          </a:p>
          <a:p>
            <a:pPr>
              <a:buClr>
                <a:schemeClr val="tx2"/>
              </a:buClr>
              <a:buFont typeface="Wingdings" charset="2"/>
              <a:buChar char="§"/>
            </a:pPr>
            <a:r>
              <a:rPr lang="hu-HU" dirty="0"/>
              <a:t>Következtetések</a:t>
            </a:r>
          </a:p>
          <a:p>
            <a:pPr>
              <a:buClr>
                <a:schemeClr val="tx2"/>
              </a:buClr>
              <a:buFont typeface="Wingdings" charset="2"/>
              <a:buChar char="§"/>
            </a:pPr>
            <a:endParaRPr lang="hu-HU" dirty="0"/>
          </a:p>
        </p:txBody>
      </p:sp>
    </p:spTree>
    <p:extLst>
      <p:ext uri="{BB962C8B-B14F-4D97-AF65-F5344CB8AC3E}">
        <p14:creationId xmlns:p14="http://schemas.microsoft.com/office/powerpoint/2010/main" val="997704628"/>
      </p:ext>
    </p:extLst>
  </p:cSld>
  <p:clrMapOvr>
    <a:masterClrMapping/>
  </p:clrMapOvr>
  <p:transition spd="slow">
    <p:blinds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3EB1DAAC-1681-19D1-B650-1566AF2B07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66"/>
            <a:ext cx="9180512" cy="5100284"/>
          </a:xfrm>
          <a:prstGeom prst="rect">
            <a:avLst/>
          </a:prstGeom>
          <a:noFill/>
          <a:extLst>
            <a:ext uri="{909E8E84-426E-40DD-AFC4-6F175D3DCCD1}">
              <a14:hiddenFill xmlns:a14="http://schemas.microsoft.com/office/drawing/2010/main">
                <a:solidFill>
                  <a:srgbClr val="FFFFFF"/>
                </a:solidFill>
              </a14:hiddenFill>
            </a:ext>
          </a:extLst>
        </p:spPr>
      </p:pic>
      <p:sp>
        <p:nvSpPr>
          <p:cNvPr id="63491" name="Text Box 3"/>
          <p:cNvSpPr txBox="1">
            <a:spLocks noChangeArrowheads="1"/>
          </p:cNvSpPr>
          <p:nvPr/>
        </p:nvSpPr>
        <p:spPr bwMode="auto">
          <a:xfrm>
            <a:off x="2007394" y="211931"/>
            <a:ext cx="5750719" cy="5078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hu-HU" sz="2700" b="1" dirty="0">
                <a:solidFill>
                  <a:schemeClr val="bg1"/>
                </a:solidFill>
                <a:effectLst>
                  <a:outerShdw blurRad="38100" dist="38100" dir="2700000" algn="tl">
                    <a:srgbClr val="DDDDDD"/>
                  </a:outerShdw>
                </a:effectLst>
                <a:latin typeface="Verdana" charset="0"/>
                <a:cs typeface="+mn-cs"/>
              </a:rPr>
              <a:t>DIGITÁLIS TÁRSADALOM</a:t>
            </a:r>
            <a:endParaRPr lang="hu-HU" sz="2400" b="1" dirty="0">
              <a:latin typeface="Verdana" charset="0"/>
              <a:cs typeface="+mn-cs"/>
            </a:endParaRPr>
          </a:p>
        </p:txBody>
      </p:sp>
      <p:sp>
        <p:nvSpPr>
          <p:cNvPr id="63492" name="Text Box 4"/>
          <p:cNvSpPr txBox="1">
            <a:spLocks noChangeArrowheads="1"/>
          </p:cNvSpPr>
          <p:nvPr/>
        </p:nvSpPr>
        <p:spPr bwMode="auto">
          <a:xfrm>
            <a:off x="2033588" y="2058591"/>
            <a:ext cx="5562600" cy="923330"/>
          </a:xfrm>
          <a:prstGeom prst="rect">
            <a:avLst/>
          </a:prstGeom>
          <a:noFill/>
          <a:ln>
            <a:noFill/>
          </a:ln>
          <a:effectLst>
            <a:outerShdw blurRad="63500" dist="38099" dir="2700000" algn="ctr" rotWithShape="0">
              <a:srgbClr val="FFFF66">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hu-HU" sz="5400" b="1">
                <a:solidFill>
                  <a:srgbClr val="FFFF66"/>
                </a:solidFill>
                <a:effectLst>
                  <a:outerShdw blurRad="38100" dist="38100" dir="2700000" algn="tl">
                    <a:srgbClr val="DDDDDD"/>
                  </a:outerShdw>
                </a:effectLst>
                <a:latin typeface="Verdana" charset="0"/>
                <a:cs typeface="+mn-cs"/>
              </a:rPr>
              <a:t>FÜGGŐSÉG</a:t>
            </a:r>
          </a:p>
        </p:txBody>
      </p:sp>
      <p:sp>
        <p:nvSpPr>
          <p:cNvPr id="63493" name="AutoShape 5"/>
          <p:cNvSpPr>
            <a:spLocks noChangeArrowheads="1"/>
          </p:cNvSpPr>
          <p:nvPr/>
        </p:nvSpPr>
        <p:spPr bwMode="auto">
          <a:xfrm>
            <a:off x="4086225" y="3057525"/>
            <a:ext cx="1512094" cy="864394"/>
          </a:xfrm>
          <a:prstGeom prst="upArrow">
            <a:avLst>
              <a:gd name="adj1" fmla="val 68574"/>
              <a:gd name="adj2" fmla="val 34139"/>
            </a:avLst>
          </a:prstGeom>
          <a:solidFill>
            <a:srgbClr val="FF0000"/>
          </a:solidFill>
          <a:ln w="9525">
            <a:solidFill>
              <a:schemeClr val="tx1"/>
            </a:solidFill>
            <a:miter lim="800000"/>
            <a:headEnd/>
            <a:tailEnd/>
          </a:ln>
          <a:effectLst>
            <a:outerShdw blurRad="63500" dist="107763" dir="2700000" algn="ctr" rotWithShape="0">
              <a:schemeClr val="bg2">
                <a:alpha val="50000"/>
              </a:schemeClr>
            </a:outerShdw>
          </a:effectLst>
        </p:spPr>
        <p:txBody>
          <a:bodyPr wrap="none" anchor="ctr"/>
          <a:lstStyle/>
          <a:p>
            <a:pPr algn="ctr">
              <a:defRPr/>
            </a:pPr>
            <a:endParaRPr lang="en-US">
              <a:solidFill>
                <a:srgbClr val="FF0000"/>
              </a:solidFill>
              <a:latin typeface="Times New Roman" charset="0"/>
              <a:cs typeface="+mn-cs"/>
            </a:endParaRPr>
          </a:p>
        </p:txBody>
      </p:sp>
      <p:sp>
        <p:nvSpPr>
          <p:cNvPr id="63494" name="AutoShape 6"/>
          <p:cNvSpPr>
            <a:spLocks noChangeArrowheads="1"/>
          </p:cNvSpPr>
          <p:nvPr/>
        </p:nvSpPr>
        <p:spPr bwMode="auto">
          <a:xfrm rot="10800000">
            <a:off x="4126706" y="1173063"/>
            <a:ext cx="1512094" cy="864394"/>
          </a:xfrm>
          <a:prstGeom prst="upArrow">
            <a:avLst>
              <a:gd name="adj1" fmla="val 68574"/>
              <a:gd name="adj2" fmla="val 34139"/>
            </a:avLst>
          </a:prstGeom>
          <a:solidFill>
            <a:srgbClr val="FF0000"/>
          </a:solidFill>
          <a:ln w="9525">
            <a:solidFill>
              <a:schemeClr val="tx1"/>
            </a:solidFill>
            <a:miter lim="800000"/>
            <a:headEnd/>
            <a:tailEnd/>
          </a:ln>
          <a:effectLst>
            <a:outerShdw blurRad="63500" dist="107763" dir="2700000" algn="ctr" rotWithShape="0">
              <a:schemeClr val="bg2">
                <a:alpha val="50000"/>
              </a:schemeClr>
            </a:outerShdw>
          </a:effectLst>
        </p:spPr>
        <p:txBody>
          <a:bodyPr rot="10800000" wrap="none" anchor="ctr"/>
          <a:lstStyle/>
          <a:p>
            <a:pPr algn="ctr">
              <a:defRPr/>
            </a:pPr>
            <a:endParaRPr lang="en-US">
              <a:solidFill>
                <a:srgbClr val="FF0000"/>
              </a:solidFill>
              <a:latin typeface="Times New Roman" charset="0"/>
              <a:cs typeface="+mn-cs"/>
            </a:endParaRPr>
          </a:p>
        </p:txBody>
      </p:sp>
      <p:sp>
        <p:nvSpPr>
          <p:cNvPr id="63495" name="AutoShape 7"/>
          <p:cNvSpPr>
            <a:spLocks noChangeArrowheads="1"/>
          </p:cNvSpPr>
          <p:nvPr/>
        </p:nvSpPr>
        <p:spPr bwMode="auto">
          <a:xfrm>
            <a:off x="1656160" y="519113"/>
            <a:ext cx="377428" cy="4429125"/>
          </a:xfrm>
          <a:prstGeom prst="curvedRightArrow">
            <a:avLst>
              <a:gd name="adj1" fmla="val 234701"/>
              <a:gd name="adj2" fmla="val 469401"/>
              <a:gd name="adj3" fmla="val 56153"/>
            </a:avLst>
          </a:prstGeom>
          <a:gradFill rotWithShape="1">
            <a:gsLst>
              <a:gs pos="0">
                <a:srgbClr val="FFFF66">
                  <a:gamma/>
                  <a:shade val="46275"/>
                  <a:invGamma/>
                </a:srgbClr>
              </a:gs>
              <a:gs pos="50000">
                <a:srgbClr val="FFFF66"/>
              </a:gs>
              <a:gs pos="100000">
                <a:srgbClr val="FFFF66">
                  <a:gamma/>
                  <a:shade val="46275"/>
                  <a:invGamma/>
                </a:srgbClr>
              </a:gs>
            </a:gsLst>
            <a:lin ang="0" scaled="1"/>
          </a:gradFill>
          <a:ln w="9525" cap="rnd">
            <a:solidFill>
              <a:srgbClr val="CCECFF"/>
            </a:solidFill>
            <a:prstDash val="sysDot"/>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3496" name="Text Box 8"/>
          <p:cNvSpPr txBox="1">
            <a:spLocks noChangeArrowheads="1"/>
          </p:cNvSpPr>
          <p:nvPr/>
        </p:nvSpPr>
        <p:spPr bwMode="auto">
          <a:xfrm>
            <a:off x="1980010" y="3921919"/>
            <a:ext cx="5805488" cy="9233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hu-HU" sz="2700" b="1">
                <a:solidFill>
                  <a:schemeClr val="bg1"/>
                </a:solidFill>
                <a:effectLst>
                  <a:outerShdw blurRad="38100" dist="38100" dir="2700000" algn="tl">
                    <a:srgbClr val="DDDDDD"/>
                  </a:outerShdw>
                </a:effectLst>
                <a:latin typeface="Verdana" charset="0"/>
                <a:cs typeface="+mn-cs"/>
              </a:rPr>
              <a:t>INFORMÁCIÓS TECHNIKA ÉS TECHNOLÓGIA</a:t>
            </a:r>
            <a:endParaRPr lang="hu-HU" sz="2700">
              <a:latin typeface="Verdana" charset="0"/>
              <a:cs typeface="+mn-cs"/>
            </a:endParaRPr>
          </a:p>
        </p:txBody>
      </p:sp>
    </p:spTree>
    <p:extLst>
      <p:ext uri="{BB962C8B-B14F-4D97-AF65-F5344CB8AC3E}">
        <p14:creationId xmlns:p14="http://schemas.microsoft.com/office/powerpoint/2010/main" val="3430846187"/>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3491"/>
                                        </p:tgtEl>
                                        <p:attrNameLst>
                                          <p:attrName>style.visibility</p:attrName>
                                        </p:attrNameLst>
                                      </p:cBhvr>
                                      <p:to>
                                        <p:strVal val="visible"/>
                                      </p:to>
                                    </p:set>
                                    <p:anim calcmode="lin" valueType="num">
                                      <p:cBhvr additive="base">
                                        <p:cTn id="7" dur="500" fill="hold"/>
                                        <p:tgtEl>
                                          <p:spTgt spid="63491"/>
                                        </p:tgtEl>
                                        <p:attrNameLst>
                                          <p:attrName>ppt_x</p:attrName>
                                        </p:attrNameLst>
                                      </p:cBhvr>
                                      <p:tavLst>
                                        <p:tav tm="0">
                                          <p:val>
                                            <p:strVal val="0-#ppt_w/2"/>
                                          </p:val>
                                        </p:tav>
                                        <p:tav tm="100000">
                                          <p:val>
                                            <p:strVal val="#ppt_x"/>
                                          </p:val>
                                        </p:tav>
                                      </p:tavLst>
                                    </p:anim>
                                    <p:anim calcmode="lin" valueType="num">
                                      <p:cBhvr additive="base">
                                        <p:cTn id="8" dur="500" fill="hold"/>
                                        <p:tgtEl>
                                          <p:spTgt spid="6349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63495"/>
                                        </p:tgtEl>
                                        <p:attrNameLst>
                                          <p:attrName>style.visibility</p:attrName>
                                        </p:attrNameLst>
                                      </p:cBhvr>
                                      <p:to>
                                        <p:strVal val="visible"/>
                                      </p:to>
                                    </p:set>
                                    <p:animEffect transition="in" filter="checkerboard(across)">
                                      <p:cBhvr>
                                        <p:cTn id="13" dur="500"/>
                                        <p:tgtEl>
                                          <p:spTgt spid="6349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3496"/>
                                        </p:tgtEl>
                                        <p:attrNameLst>
                                          <p:attrName>style.visibility</p:attrName>
                                        </p:attrNameLst>
                                      </p:cBhvr>
                                      <p:to>
                                        <p:strVal val="visible"/>
                                      </p:to>
                                    </p:set>
                                    <p:anim calcmode="lin" valueType="num">
                                      <p:cBhvr additive="base">
                                        <p:cTn id="18" dur="500" fill="hold"/>
                                        <p:tgtEl>
                                          <p:spTgt spid="63496"/>
                                        </p:tgtEl>
                                        <p:attrNameLst>
                                          <p:attrName>ppt_x</p:attrName>
                                        </p:attrNameLst>
                                      </p:cBhvr>
                                      <p:tavLst>
                                        <p:tav tm="0">
                                          <p:val>
                                            <p:strVal val="#ppt_x"/>
                                          </p:val>
                                        </p:tav>
                                        <p:tav tm="100000">
                                          <p:val>
                                            <p:strVal val="#ppt_x"/>
                                          </p:val>
                                        </p:tav>
                                      </p:tavLst>
                                    </p:anim>
                                    <p:anim calcmode="lin" valueType="num">
                                      <p:cBhvr additive="base">
                                        <p:cTn id="19" dur="500" fill="hold"/>
                                        <p:tgtEl>
                                          <p:spTgt spid="63496"/>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32" fill="hold" grpId="0" nodeType="clickEffect">
                                  <p:stCondLst>
                                    <p:cond delay="0"/>
                                  </p:stCondLst>
                                  <p:childTnLst>
                                    <p:set>
                                      <p:cBhvr>
                                        <p:cTn id="23" dur="1" fill="hold">
                                          <p:stCondLst>
                                            <p:cond delay="0"/>
                                          </p:stCondLst>
                                        </p:cTn>
                                        <p:tgtEl>
                                          <p:spTgt spid="63494"/>
                                        </p:tgtEl>
                                        <p:attrNameLst>
                                          <p:attrName>style.visibility</p:attrName>
                                        </p:attrNameLst>
                                      </p:cBhvr>
                                      <p:to>
                                        <p:strVal val="visible"/>
                                      </p:to>
                                    </p:set>
                                    <p:animEffect transition="in" filter="box(out)">
                                      <p:cBhvr>
                                        <p:cTn id="24" dur="500"/>
                                        <p:tgtEl>
                                          <p:spTgt spid="6349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32" fill="hold" grpId="0" nodeType="clickEffect">
                                  <p:stCondLst>
                                    <p:cond delay="0"/>
                                  </p:stCondLst>
                                  <p:childTnLst>
                                    <p:set>
                                      <p:cBhvr>
                                        <p:cTn id="28" dur="1" fill="hold">
                                          <p:stCondLst>
                                            <p:cond delay="0"/>
                                          </p:stCondLst>
                                        </p:cTn>
                                        <p:tgtEl>
                                          <p:spTgt spid="63493"/>
                                        </p:tgtEl>
                                        <p:attrNameLst>
                                          <p:attrName>style.visibility</p:attrName>
                                        </p:attrNameLst>
                                      </p:cBhvr>
                                      <p:to>
                                        <p:strVal val="visible"/>
                                      </p:to>
                                    </p:set>
                                    <p:animEffect transition="in" filter="box(out)">
                                      <p:cBhvr>
                                        <p:cTn id="29" dur="500"/>
                                        <p:tgtEl>
                                          <p:spTgt spid="6349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32" fill="hold" grpId="0" nodeType="clickEffect">
                                  <p:stCondLst>
                                    <p:cond delay="0"/>
                                  </p:stCondLst>
                                  <p:childTnLst>
                                    <p:set>
                                      <p:cBhvr>
                                        <p:cTn id="33" dur="1" fill="hold">
                                          <p:stCondLst>
                                            <p:cond delay="0"/>
                                          </p:stCondLst>
                                        </p:cTn>
                                        <p:tgtEl>
                                          <p:spTgt spid="63492"/>
                                        </p:tgtEl>
                                        <p:attrNameLst>
                                          <p:attrName>style.visibility</p:attrName>
                                        </p:attrNameLst>
                                      </p:cBhvr>
                                      <p:to>
                                        <p:strVal val="visible"/>
                                      </p:to>
                                    </p:set>
                                    <p:animEffect transition="in" filter="box(out)">
                                      <p:cBhvr>
                                        <p:cTn id="34" dur="1000"/>
                                        <p:tgtEl>
                                          <p:spTgt spid="63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p:bldP spid="63492" grpId="0"/>
      <p:bldP spid="63493" grpId="0" animBg="1"/>
      <p:bldP spid="63494" grpId="0" animBg="1"/>
      <p:bldP spid="63495" grpId="0" animBg="1"/>
      <p:bldP spid="6349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esla hit with complete network outage, leaving drivers unable to connect  to cars using mobile app | Daily Mail Online">
            <a:extLst>
              <a:ext uri="{FF2B5EF4-FFF2-40B4-BE49-F238E27FC236}">
                <a16:creationId xmlns:a16="http://schemas.microsoft.com/office/drawing/2014/main" id="{0377F194-7267-C44A-ACDB-FF7BD5F26E2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15616" y="884889"/>
            <a:ext cx="7089799" cy="4258611"/>
          </a:xfrm>
          <a:prstGeom prst="rect">
            <a:avLst/>
          </a:prstGeom>
          <a:noFill/>
          <a:extLst>
            <a:ext uri="{909E8E84-426E-40DD-AFC4-6F175D3DCCD1}">
              <a14:hiddenFill xmlns:a14="http://schemas.microsoft.com/office/drawing/2010/main">
                <a:solidFill>
                  <a:srgbClr val="FFFFFF"/>
                </a:solidFill>
              </a14:hiddenFill>
            </a:ext>
          </a:extLst>
        </p:spPr>
      </p:pic>
      <p:sp>
        <p:nvSpPr>
          <p:cNvPr id="5" name="Cím 1">
            <a:extLst>
              <a:ext uri="{FF2B5EF4-FFF2-40B4-BE49-F238E27FC236}">
                <a16:creationId xmlns:a16="http://schemas.microsoft.com/office/drawing/2014/main" id="{A6819824-BA6F-CD47-AEF5-7DB26CA5309E}"/>
              </a:ext>
            </a:extLst>
          </p:cNvPr>
          <p:cNvSpPr txBox="1">
            <a:spLocks/>
          </p:cNvSpPr>
          <p:nvPr/>
        </p:nvSpPr>
        <p:spPr>
          <a:xfrm>
            <a:off x="1031824" y="92332"/>
            <a:ext cx="4104456" cy="74559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a:lstStyle>
          <a:p>
            <a:pPr algn="l"/>
            <a:r>
              <a:rPr lang="hu-HU" sz="3300" b="1" dirty="0"/>
              <a:t>Függőség?</a:t>
            </a:r>
          </a:p>
        </p:txBody>
      </p:sp>
      <p:sp>
        <p:nvSpPr>
          <p:cNvPr id="4" name="Szövegdoboz 3">
            <a:extLst>
              <a:ext uri="{FF2B5EF4-FFF2-40B4-BE49-F238E27FC236}">
                <a16:creationId xmlns:a16="http://schemas.microsoft.com/office/drawing/2014/main" id="{9C90FFE2-CA0D-FA43-9867-E228FE102F81}"/>
              </a:ext>
            </a:extLst>
          </p:cNvPr>
          <p:cNvSpPr txBox="1"/>
          <p:nvPr/>
        </p:nvSpPr>
        <p:spPr>
          <a:xfrm rot="5400000">
            <a:off x="7519140" y="3673066"/>
            <a:ext cx="2808312" cy="461665"/>
          </a:xfrm>
          <a:prstGeom prst="rect">
            <a:avLst/>
          </a:prstGeom>
          <a:noFill/>
        </p:spPr>
        <p:txBody>
          <a:bodyPr wrap="square" rtlCol="0">
            <a:spAutoFit/>
          </a:bodyPr>
          <a:lstStyle/>
          <a:p>
            <a:r>
              <a:rPr lang="hu-HU" sz="800" i="1" dirty="0"/>
              <a:t>forrás: https://</a:t>
            </a:r>
            <a:r>
              <a:rPr lang="hu-HU" sz="800" i="1" dirty="0" err="1"/>
              <a:t>www.dailymail.co.uk</a:t>
            </a:r>
            <a:r>
              <a:rPr lang="hu-HU" sz="800" i="1" dirty="0"/>
              <a:t>/</a:t>
            </a:r>
            <a:r>
              <a:rPr lang="hu-HU" sz="800" i="1" dirty="0" err="1"/>
              <a:t>sciencetech</a:t>
            </a:r>
            <a:r>
              <a:rPr lang="hu-HU" sz="800" i="1" dirty="0"/>
              <a:t>/article-8764801/Tesla-hit-complete-network-outage-leaving-drivers-unable-connect-cars-using-mobile-app.html</a:t>
            </a:r>
          </a:p>
        </p:txBody>
      </p:sp>
    </p:spTree>
    <p:extLst>
      <p:ext uri="{BB962C8B-B14F-4D97-AF65-F5344CB8AC3E}">
        <p14:creationId xmlns:p14="http://schemas.microsoft.com/office/powerpoint/2010/main" val="564392218"/>
      </p:ext>
    </p:extLst>
  </p:cSld>
  <p:clrMapOvr>
    <a:masterClrMapping/>
  </p:clrMapOvr>
  <p:transition spd="slow">
    <p:blinds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ím 1">
            <a:extLst>
              <a:ext uri="{FF2B5EF4-FFF2-40B4-BE49-F238E27FC236}">
                <a16:creationId xmlns:a16="http://schemas.microsoft.com/office/drawing/2014/main" id="{74EC354C-F9C7-4B00-C06B-AD0331AD2917}"/>
              </a:ext>
            </a:extLst>
          </p:cNvPr>
          <p:cNvSpPr txBox="1">
            <a:spLocks/>
          </p:cNvSpPr>
          <p:nvPr/>
        </p:nvSpPr>
        <p:spPr>
          <a:xfrm>
            <a:off x="1081492" y="22511"/>
            <a:ext cx="4608512" cy="7056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fontAlgn="auto">
              <a:spcAft>
                <a:spcPts val="0"/>
              </a:spcAft>
            </a:pPr>
            <a:r>
              <a:rPr lang="hu-HU" sz="2800" dirty="0">
                <a:solidFill>
                  <a:prstClr val="black"/>
                </a:solidFill>
              </a:rPr>
              <a:t>Kiberbiztonság</a:t>
            </a:r>
          </a:p>
        </p:txBody>
      </p:sp>
      <p:sp>
        <p:nvSpPr>
          <p:cNvPr id="9" name="Szövegdoboz 8">
            <a:extLst>
              <a:ext uri="{FF2B5EF4-FFF2-40B4-BE49-F238E27FC236}">
                <a16:creationId xmlns:a16="http://schemas.microsoft.com/office/drawing/2014/main" id="{8CEE7C67-1D7A-0E2A-4A50-8C9AD342A767}"/>
              </a:ext>
            </a:extLst>
          </p:cNvPr>
          <p:cNvSpPr txBox="1"/>
          <p:nvPr/>
        </p:nvSpPr>
        <p:spPr>
          <a:xfrm>
            <a:off x="1475656" y="1183125"/>
            <a:ext cx="6921878" cy="2554545"/>
          </a:xfrm>
          <a:prstGeom prst="rect">
            <a:avLst/>
          </a:prstGeom>
          <a:noFill/>
        </p:spPr>
        <p:txBody>
          <a:bodyPr wrap="square">
            <a:spAutoFit/>
          </a:bodyPr>
          <a:lstStyle/>
          <a:p>
            <a:pPr fontAlgn="auto">
              <a:spcBef>
                <a:spcPts val="0"/>
              </a:spcBef>
              <a:spcAft>
                <a:spcPts val="0"/>
              </a:spcAft>
            </a:pPr>
            <a:r>
              <a:rPr lang="hu-HU" sz="2000" dirty="0">
                <a:solidFill>
                  <a:prstClr val="black"/>
                </a:solidFill>
                <a:latin typeface="Verdana"/>
                <a:ea typeface="+mn-ea"/>
                <a:cs typeface="+mn-cs"/>
              </a:rPr>
              <a:t>„A kibertérben létező </a:t>
            </a:r>
            <a:r>
              <a:rPr lang="hu-HU" sz="2000" b="1" dirty="0">
                <a:solidFill>
                  <a:prstClr val="black"/>
                </a:solidFill>
                <a:latin typeface="Verdana"/>
                <a:ea typeface="+mn-ea"/>
                <a:cs typeface="+mn-cs"/>
              </a:rPr>
              <a:t>kockázatok kezelésére </a:t>
            </a:r>
            <a:r>
              <a:rPr lang="hu-HU" sz="2000" dirty="0">
                <a:solidFill>
                  <a:prstClr val="black"/>
                </a:solidFill>
                <a:latin typeface="Verdana"/>
                <a:ea typeface="+mn-ea"/>
                <a:cs typeface="+mn-cs"/>
              </a:rPr>
              <a:t>alkalmazható politikai, jogi, gazdasági, oktatási és tudatosságnövelő, valamint technikai eszközök folyamatos és </a:t>
            </a:r>
            <a:r>
              <a:rPr lang="hu-HU" sz="2000" b="1" dirty="0">
                <a:solidFill>
                  <a:prstClr val="black"/>
                </a:solidFill>
                <a:latin typeface="Verdana"/>
                <a:ea typeface="+mn-ea"/>
                <a:cs typeface="+mn-cs"/>
              </a:rPr>
              <a:t>tervszerű alkalmazása</a:t>
            </a:r>
            <a:r>
              <a:rPr lang="hu-HU" sz="2000" dirty="0">
                <a:solidFill>
                  <a:prstClr val="black"/>
                </a:solidFill>
                <a:latin typeface="Verdana"/>
                <a:ea typeface="+mn-ea"/>
                <a:cs typeface="+mn-cs"/>
              </a:rPr>
              <a:t>, amelyek a kibertérben létező kockázatok elfogadható szintjét biztosítva a kiberteret megbízható környezetté alakítják a társadalmi és gazdasági folyamatok zavartalan működéséhezés működtetéséhez.”</a:t>
            </a:r>
          </a:p>
        </p:txBody>
      </p:sp>
      <p:sp>
        <p:nvSpPr>
          <p:cNvPr id="11" name="Tartalom helye 2">
            <a:extLst>
              <a:ext uri="{FF2B5EF4-FFF2-40B4-BE49-F238E27FC236}">
                <a16:creationId xmlns:a16="http://schemas.microsoft.com/office/drawing/2014/main" id="{31906C16-C56C-5868-4197-697D08B1D7AF}"/>
              </a:ext>
            </a:extLst>
          </p:cNvPr>
          <p:cNvSpPr txBox="1">
            <a:spLocks/>
          </p:cNvSpPr>
          <p:nvPr/>
        </p:nvSpPr>
        <p:spPr>
          <a:xfrm>
            <a:off x="461582" y="832836"/>
            <a:ext cx="1234480" cy="1108719"/>
          </a:xfrm>
          <a:prstGeom prst="rect">
            <a:avLst/>
          </a:prstGeom>
        </p:spPr>
        <p:txBody>
          <a:bodyPr/>
          <a:lstStyle>
            <a:lvl1pPr marL="257175" indent="-257175"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ＭＳ Ｐゴシック" charset="0"/>
              </a:defRPr>
            </a:lvl1pPr>
            <a:lvl2pPr marL="557213" indent="-214313" algn="l" rtl="0" eaLnBrk="0" fontAlgn="base" hangingPunct="0">
              <a:spcBef>
                <a:spcPct val="20000"/>
              </a:spcBef>
              <a:spcAft>
                <a:spcPct val="0"/>
              </a:spcAft>
              <a:buFont typeface="Arial" charset="0"/>
              <a:buChar char="–"/>
              <a:defRPr sz="2100" kern="1200">
                <a:solidFill>
                  <a:schemeClr val="tx1"/>
                </a:solidFill>
                <a:latin typeface="+mn-lt"/>
                <a:ea typeface="ＭＳ Ｐゴシック" charset="0"/>
                <a:cs typeface="+mn-cs"/>
              </a:defRPr>
            </a:lvl2pPr>
            <a:lvl3pPr marL="857250" indent="-171450" algn="l" rtl="0" eaLnBrk="0" fontAlgn="base" hangingPunct="0">
              <a:spcBef>
                <a:spcPct val="20000"/>
              </a:spcBef>
              <a:spcAft>
                <a:spcPct val="0"/>
              </a:spcAft>
              <a:buFont typeface="Arial" charset="0"/>
              <a:buChar char="•"/>
              <a:defRPr sz="1800" kern="1200">
                <a:solidFill>
                  <a:schemeClr val="tx1"/>
                </a:solidFill>
                <a:latin typeface="+mn-lt"/>
                <a:ea typeface="ＭＳ Ｐゴシック" charset="0"/>
                <a:cs typeface="+mn-cs"/>
              </a:defRPr>
            </a:lvl3pPr>
            <a:lvl4pPr marL="1200150" indent="-171450" algn="l" rtl="0" eaLnBrk="0" fontAlgn="base" hangingPunct="0">
              <a:spcBef>
                <a:spcPct val="20000"/>
              </a:spcBef>
              <a:spcAft>
                <a:spcPct val="0"/>
              </a:spcAft>
              <a:buFont typeface="Arial" charset="0"/>
              <a:buChar char="–"/>
              <a:defRPr sz="1500" kern="1200">
                <a:solidFill>
                  <a:schemeClr val="tx1"/>
                </a:solidFill>
                <a:latin typeface="+mn-lt"/>
                <a:ea typeface="ＭＳ Ｐゴシック" charset="0"/>
                <a:cs typeface="+mn-cs"/>
              </a:defRPr>
            </a:lvl4pPr>
            <a:lvl5pPr marL="1543050" indent="-171450" algn="l" rtl="0" eaLnBrk="0" fontAlgn="base" hangingPunct="0">
              <a:spcBef>
                <a:spcPct val="20000"/>
              </a:spcBef>
              <a:spcAft>
                <a:spcPct val="0"/>
              </a:spcAft>
              <a:buFont typeface="Arial" charset="0"/>
              <a:buChar char="»"/>
              <a:defRPr sz="1500" kern="1200">
                <a:solidFill>
                  <a:schemeClr val="tx1"/>
                </a:solidFill>
                <a:latin typeface="+mn-lt"/>
                <a:ea typeface="ＭＳ Ｐゴシック" charset="0"/>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407978" indent="0" algn="just">
              <a:buFont typeface="Arial" charset="0"/>
              <a:buNone/>
            </a:pPr>
            <a:r>
              <a:rPr lang="hu-HU" sz="7200" b="1" i="1" spc="-300" dirty="0">
                <a:solidFill>
                  <a:srgbClr val="FF0000"/>
                </a:solidFill>
                <a:latin typeface="Times New Roman" charset="0"/>
                <a:ea typeface="Times New Roman" charset="0"/>
                <a:cs typeface="Times New Roman" charset="0"/>
              </a:rPr>
              <a:t>“</a:t>
            </a:r>
            <a:endParaRPr lang="hu-HU" sz="2000" b="1" i="1" spc="-300" dirty="0">
              <a:solidFill>
                <a:prstClr val="black"/>
              </a:solidFill>
              <a:latin typeface="Times New Roman" charset="0"/>
              <a:ea typeface="Times New Roman" charset="0"/>
              <a:cs typeface="Times New Roman" charset="0"/>
            </a:endParaRPr>
          </a:p>
        </p:txBody>
      </p:sp>
      <p:sp>
        <p:nvSpPr>
          <p:cNvPr id="12" name="Szövegdoboz 11">
            <a:extLst>
              <a:ext uri="{FF2B5EF4-FFF2-40B4-BE49-F238E27FC236}">
                <a16:creationId xmlns:a16="http://schemas.microsoft.com/office/drawing/2014/main" id="{E06D399F-6A19-F6AC-97F1-DF8312BDB5EE}"/>
              </a:ext>
            </a:extLst>
          </p:cNvPr>
          <p:cNvSpPr txBox="1"/>
          <p:nvPr/>
        </p:nvSpPr>
        <p:spPr>
          <a:xfrm>
            <a:off x="2123729" y="4652625"/>
            <a:ext cx="6840760" cy="246221"/>
          </a:xfrm>
          <a:prstGeom prst="rect">
            <a:avLst/>
          </a:prstGeom>
          <a:noFill/>
        </p:spPr>
        <p:txBody>
          <a:bodyPr wrap="square">
            <a:spAutoFit/>
          </a:bodyPr>
          <a:lstStyle/>
          <a:p>
            <a:pPr fontAlgn="auto">
              <a:spcBef>
                <a:spcPts val="0"/>
              </a:spcBef>
              <a:spcAft>
                <a:spcPts val="0"/>
              </a:spcAft>
            </a:pPr>
            <a:r>
              <a:rPr lang="hu-HU" sz="1000" i="1" dirty="0">
                <a:solidFill>
                  <a:prstClr val="black"/>
                </a:solidFill>
                <a:latin typeface="Verdana"/>
                <a:ea typeface="+mn-ea"/>
                <a:cs typeface="+mn-cs"/>
              </a:rPr>
              <a:t>Forrás: 2013. évi L. törvény az állami és önkormányzati szervek elektronikus információbiztonságáról</a:t>
            </a:r>
          </a:p>
        </p:txBody>
      </p:sp>
    </p:spTree>
    <p:extLst>
      <p:ext uri="{BB962C8B-B14F-4D97-AF65-F5344CB8AC3E}">
        <p14:creationId xmlns:p14="http://schemas.microsoft.com/office/powerpoint/2010/main" val="369257041"/>
      </p:ext>
    </p:extLst>
  </p:cSld>
  <p:clrMapOvr>
    <a:masterClrMapping/>
  </p:clrMapOvr>
  <p:transition spd="med">
    <p:blinds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B75BB71-8ABD-474B-8B9F-CDE31941BBEF}"/>
              </a:ext>
            </a:extLst>
          </p:cNvPr>
          <p:cNvSpPr>
            <a:spLocks noGrp="1"/>
          </p:cNvSpPr>
          <p:nvPr>
            <p:ph type="title" idx="4294967295"/>
          </p:nvPr>
        </p:nvSpPr>
        <p:spPr>
          <a:xfrm>
            <a:off x="1115616" y="123478"/>
            <a:ext cx="3888432" cy="580458"/>
          </a:xfrm>
        </p:spPr>
        <p:txBody>
          <a:bodyPr/>
          <a:lstStyle/>
          <a:p>
            <a:pPr algn="l"/>
            <a:r>
              <a:rPr lang="hu-HU" sz="2800" b="1" dirty="0"/>
              <a:t>Kibertér műveletek</a:t>
            </a:r>
            <a:endParaRPr lang="hu-HU" sz="2800" dirty="0"/>
          </a:p>
        </p:txBody>
      </p:sp>
      <p:sp>
        <p:nvSpPr>
          <p:cNvPr id="6" name="Tartalom helye 5">
            <a:extLst>
              <a:ext uri="{FF2B5EF4-FFF2-40B4-BE49-F238E27FC236}">
                <a16:creationId xmlns:a16="http://schemas.microsoft.com/office/drawing/2014/main" id="{533BF34C-1A5B-1641-94EE-7638C77A09A0}"/>
              </a:ext>
            </a:extLst>
          </p:cNvPr>
          <p:cNvSpPr>
            <a:spLocks noGrp="1"/>
          </p:cNvSpPr>
          <p:nvPr>
            <p:ph idx="4294967295"/>
          </p:nvPr>
        </p:nvSpPr>
        <p:spPr>
          <a:xfrm>
            <a:off x="1360314" y="1077750"/>
            <a:ext cx="7287467" cy="2988000"/>
          </a:xfrm>
        </p:spPr>
        <p:txBody>
          <a:bodyPr/>
          <a:lstStyle/>
          <a:p>
            <a:pPr marL="0" indent="0" algn="just">
              <a:lnSpc>
                <a:spcPct val="150000"/>
              </a:lnSpc>
              <a:spcAft>
                <a:spcPts val="600"/>
              </a:spcAft>
              <a:buSzPts val="1200"/>
              <a:buNone/>
            </a:pPr>
            <a:r>
              <a:rPr lang="hu-HU" sz="2000" b="1" dirty="0">
                <a:latin typeface="Arial" panose="020B0604020202020204" pitchFamily="34" charset="0"/>
                <a:cs typeface="Arial" panose="020B0604020202020204" pitchFamily="34" charset="0"/>
              </a:rPr>
              <a:t>Kibertér műveletek: </a:t>
            </a:r>
            <a:r>
              <a:rPr lang="hu-HU" sz="2000" dirty="0">
                <a:latin typeface="Arial" panose="020B0604020202020204" pitchFamily="34" charset="0"/>
                <a:cs typeface="Arial" panose="020B0604020202020204" pitchFamily="34" charset="0"/>
              </a:rPr>
              <a:t>a kibertérben vagy azon keresztül olyan tevékenységek együttese, amelyek célja, hogy a saját kibertéri és valós téri cselekvési szabadságát megőrizzék és/vagy olyan hatásokat hozzanak létre, amelyek hozzájárulnak a saját (műveleti) célok eléréséhez.</a:t>
            </a:r>
          </a:p>
          <a:p>
            <a:endParaRPr lang="hu-HU" dirty="0"/>
          </a:p>
        </p:txBody>
      </p:sp>
      <p:sp>
        <p:nvSpPr>
          <p:cNvPr id="8" name="Tartalom helye 2">
            <a:extLst>
              <a:ext uri="{FF2B5EF4-FFF2-40B4-BE49-F238E27FC236}">
                <a16:creationId xmlns:a16="http://schemas.microsoft.com/office/drawing/2014/main" id="{C6C4FC74-D784-4446-8953-C722CF11CB62}"/>
              </a:ext>
            </a:extLst>
          </p:cNvPr>
          <p:cNvSpPr txBox="1">
            <a:spLocks/>
          </p:cNvSpPr>
          <p:nvPr/>
        </p:nvSpPr>
        <p:spPr>
          <a:xfrm>
            <a:off x="323528" y="987574"/>
            <a:ext cx="925860" cy="831539"/>
          </a:xfrm>
          <a:prstGeom prst="rect">
            <a:avLst/>
          </a:prstGeom>
        </p:spPr>
        <p:txBody>
          <a:bodyPr/>
          <a:lstStyle>
            <a:lvl1pPr marL="257175" indent="-257175"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ＭＳ Ｐゴシック" charset="0"/>
              </a:defRPr>
            </a:lvl1pPr>
            <a:lvl2pPr marL="557213" indent="-214313" algn="l" rtl="0" eaLnBrk="0" fontAlgn="base" hangingPunct="0">
              <a:spcBef>
                <a:spcPct val="20000"/>
              </a:spcBef>
              <a:spcAft>
                <a:spcPct val="0"/>
              </a:spcAft>
              <a:buFont typeface="Arial" charset="0"/>
              <a:buChar char="–"/>
              <a:defRPr sz="2100" kern="1200">
                <a:solidFill>
                  <a:schemeClr val="tx1"/>
                </a:solidFill>
                <a:latin typeface="+mn-lt"/>
                <a:ea typeface="ＭＳ Ｐゴシック" charset="0"/>
                <a:cs typeface="+mn-cs"/>
              </a:defRPr>
            </a:lvl2pPr>
            <a:lvl3pPr marL="857250" indent="-171450" algn="l" rtl="0" eaLnBrk="0" fontAlgn="base" hangingPunct="0">
              <a:spcBef>
                <a:spcPct val="20000"/>
              </a:spcBef>
              <a:spcAft>
                <a:spcPct val="0"/>
              </a:spcAft>
              <a:buFont typeface="Arial" charset="0"/>
              <a:buChar char="•"/>
              <a:defRPr sz="1800" kern="1200">
                <a:solidFill>
                  <a:schemeClr val="tx1"/>
                </a:solidFill>
                <a:latin typeface="+mn-lt"/>
                <a:ea typeface="ＭＳ Ｐゴシック" charset="0"/>
                <a:cs typeface="+mn-cs"/>
              </a:defRPr>
            </a:lvl3pPr>
            <a:lvl4pPr marL="1200150" indent="-171450" algn="l" rtl="0" eaLnBrk="0" fontAlgn="base" hangingPunct="0">
              <a:spcBef>
                <a:spcPct val="20000"/>
              </a:spcBef>
              <a:spcAft>
                <a:spcPct val="0"/>
              </a:spcAft>
              <a:buFont typeface="Arial" charset="0"/>
              <a:buChar char="–"/>
              <a:defRPr sz="1500" kern="1200">
                <a:solidFill>
                  <a:schemeClr val="tx1"/>
                </a:solidFill>
                <a:latin typeface="+mn-lt"/>
                <a:ea typeface="ＭＳ Ｐゴシック" charset="0"/>
                <a:cs typeface="+mn-cs"/>
              </a:defRPr>
            </a:lvl4pPr>
            <a:lvl5pPr marL="1543050" indent="-171450" algn="l" rtl="0" eaLnBrk="0" fontAlgn="base" hangingPunct="0">
              <a:spcBef>
                <a:spcPct val="20000"/>
              </a:spcBef>
              <a:spcAft>
                <a:spcPct val="0"/>
              </a:spcAft>
              <a:buFont typeface="Arial" charset="0"/>
              <a:buChar char="»"/>
              <a:defRPr sz="1500" kern="1200">
                <a:solidFill>
                  <a:schemeClr val="tx1"/>
                </a:solidFill>
                <a:latin typeface="+mn-lt"/>
                <a:ea typeface="ＭＳ Ｐゴシック" charset="0"/>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05984" indent="0" algn="just">
              <a:buNone/>
            </a:pPr>
            <a:r>
              <a:rPr lang="hu-HU" sz="7200" b="1" i="1" spc="-225" dirty="0">
                <a:solidFill>
                  <a:srgbClr val="FF0000"/>
                </a:solidFill>
                <a:latin typeface="Times New Roman" charset="0"/>
                <a:ea typeface="Times New Roman" charset="0"/>
                <a:cs typeface="Times New Roman" charset="0"/>
              </a:rPr>
              <a:t>“</a:t>
            </a:r>
            <a:endParaRPr lang="hu-HU" b="1" i="1" spc="-225" dirty="0">
              <a:solidFill>
                <a:srgbClr val="FF0000"/>
              </a:solidFill>
              <a:latin typeface="Times New Roman" charset="0"/>
              <a:ea typeface="Times New Roman" charset="0"/>
              <a:cs typeface="Times New Roman" charset="0"/>
            </a:endParaRPr>
          </a:p>
        </p:txBody>
      </p:sp>
      <p:sp>
        <p:nvSpPr>
          <p:cNvPr id="11" name="Szövegdoboz 10">
            <a:extLst>
              <a:ext uri="{FF2B5EF4-FFF2-40B4-BE49-F238E27FC236}">
                <a16:creationId xmlns:a16="http://schemas.microsoft.com/office/drawing/2014/main" id="{51D4DFE5-5F91-8542-8EFC-EEEB7231E359}"/>
              </a:ext>
            </a:extLst>
          </p:cNvPr>
          <p:cNvSpPr txBox="1"/>
          <p:nvPr/>
        </p:nvSpPr>
        <p:spPr>
          <a:xfrm>
            <a:off x="5518052" y="4515966"/>
            <a:ext cx="3122723" cy="268435"/>
          </a:xfrm>
          <a:prstGeom prst="rect">
            <a:avLst/>
          </a:prstGeom>
          <a:noFill/>
        </p:spPr>
        <p:txBody>
          <a:bodyPr wrap="square">
            <a:spAutoFit/>
          </a:bodyPr>
          <a:lstStyle/>
          <a:p>
            <a:r>
              <a:rPr lang="hu-HU" sz="1100" i="1" dirty="0"/>
              <a:t>forrás: MH Kibertér műveletek doktrína (2022)</a:t>
            </a:r>
          </a:p>
        </p:txBody>
      </p:sp>
    </p:spTree>
    <p:extLst>
      <p:ext uri="{BB962C8B-B14F-4D97-AF65-F5344CB8AC3E}">
        <p14:creationId xmlns:p14="http://schemas.microsoft.com/office/powerpoint/2010/main" val="3488415028"/>
      </p:ext>
    </p:extLst>
  </p:cSld>
  <p:clrMapOvr>
    <a:masterClrMapping/>
  </p:clrMapOvr>
  <p:transition spd="slow">
    <p:blinds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C358AC0D-D393-5840-8ECF-D18A2185003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2210"/>
          <a:stretch/>
        </p:blipFill>
        <p:spPr>
          <a:xfrm>
            <a:off x="0" y="1059582"/>
            <a:ext cx="9036496" cy="4083918"/>
          </a:xfrm>
          <a:prstGeom prst="rect">
            <a:avLst/>
          </a:prstGeom>
        </p:spPr>
      </p:pic>
      <p:sp>
        <p:nvSpPr>
          <p:cNvPr id="2" name="Szövegdoboz 1">
            <a:extLst>
              <a:ext uri="{FF2B5EF4-FFF2-40B4-BE49-F238E27FC236}">
                <a16:creationId xmlns:a16="http://schemas.microsoft.com/office/drawing/2014/main" id="{E388D4E2-2143-AA46-ABEB-CA9A363E81D9}"/>
              </a:ext>
            </a:extLst>
          </p:cNvPr>
          <p:cNvSpPr txBox="1"/>
          <p:nvPr/>
        </p:nvSpPr>
        <p:spPr>
          <a:xfrm>
            <a:off x="1115616" y="195486"/>
            <a:ext cx="5184576" cy="369332"/>
          </a:xfrm>
          <a:prstGeom prst="rect">
            <a:avLst/>
          </a:prstGeom>
          <a:noFill/>
        </p:spPr>
        <p:txBody>
          <a:bodyPr wrap="square" rtlCol="0">
            <a:spAutoFit/>
          </a:bodyPr>
          <a:lstStyle/>
          <a:p>
            <a:r>
              <a:rPr lang="hu-HU" b="1" dirty="0"/>
              <a:t>A kiberműveletek felosztása (NATO)</a:t>
            </a:r>
          </a:p>
        </p:txBody>
      </p:sp>
    </p:spTree>
    <p:extLst>
      <p:ext uri="{BB962C8B-B14F-4D97-AF65-F5344CB8AC3E}">
        <p14:creationId xmlns:p14="http://schemas.microsoft.com/office/powerpoint/2010/main" val="1359565359"/>
      </p:ext>
    </p:extLst>
  </p:cSld>
  <p:clrMapOvr>
    <a:masterClrMapping/>
  </p:clrMapOvr>
  <p:transition spd="slow">
    <p:blinds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a:extLst>
              <a:ext uri="{FF2B5EF4-FFF2-40B4-BE49-F238E27FC236}">
                <a16:creationId xmlns:a16="http://schemas.microsoft.com/office/drawing/2014/main" id="{C86D0A9F-2E9C-A49E-2DED-D2DF3736D108}"/>
              </a:ext>
            </a:extLst>
          </p:cNvPr>
          <p:cNvSpPr txBox="1"/>
          <p:nvPr/>
        </p:nvSpPr>
        <p:spPr>
          <a:xfrm>
            <a:off x="971600" y="99051"/>
            <a:ext cx="4083152" cy="523220"/>
          </a:xfrm>
          <a:prstGeom prst="rect">
            <a:avLst/>
          </a:prstGeom>
          <a:noFill/>
        </p:spPr>
        <p:txBody>
          <a:bodyPr wrap="square" rtlCol="0">
            <a:spAutoFit/>
          </a:bodyPr>
          <a:lstStyle/>
          <a:p>
            <a:r>
              <a:rPr lang="hu-HU" sz="2800" b="1" dirty="0">
                <a:latin typeface="+mj-lt"/>
              </a:rPr>
              <a:t>Információs műveletek </a:t>
            </a:r>
          </a:p>
        </p:txBody>
      </p:sp>
      <p:sp>
        <p:nvSpPr>
          <p:cNvPr id="9" name="Szövegdoboz 8">
            <a:extLst>
              <a:ext uri="{FF2B5EF4-FFF2-40B4-BE49-F238E27FC236}">
                <a16:creationId xmlns:a16="http://schemas.microsoft.com/office/drawing/2014/main" id="{8CEE7C67-1D7A-0E2A-4A50-8C9AD342A767}"/>
              </a:ext>
            </a:extLst>
          </p:cNvPr>
          <p:cNvSpPr txBox="1"/>
          <p:nvPr/>
        </p:nvSpPr>
        <p:spPr>
          <a:xfrm>
            <a:off x="1593813" y="1488809"/>
            <a:ext cx="6362563" cy="1569660"/>
          </a:xfrm>
          <a:prstGeom prst="rect">
            <a:avLst/>
          </a:prstGeom>
          <a:noFill/>
        </p:spPr>
        <p:txBody>
          <a:bodyPr wrap="square">
            <a:spAutoFit/>
          </a:bodyPr>
          <a:lstStyle/>
          <a:p>
            <a:pPr fontAlgn="auto">
              <a:spcBef>
                <a:spcPts val="0"/>
              </a:spcBef>
              <a:spcAft>
                <a:spcPts val="0"/>
              </a:spcAft>
            </a:pPr>
            <a:r>
              <a:rPr lang="hu-HU" sz="2400" dirty="0">
                <a:solidFill>
                  <a:prstClr val="black"/>
                </a:solidFill>
                <a:latin typeface="Verdana"/>
                <a:ea typeface="+mn-ea"/>
                <a:cs typeface="+mn-cs"/>
              </a:rPr>
              <a:t>„Az információs környezetben érvényesülő információs képességek </a:t>
            </a:r>
            <a:r>
              <a:rPr lang="hu-HU" sz="2400" b="1" dirty="0">
                <a:solidFill>
                  <a:prstClr val="black"/>
                </a:solidFill>
                <a:latin typeface="Verdana"/>
                <a:ea typeface="+mn-ea"/>
                <a:cs typeface="+mn-cs"/>
              </a:rPr>
              <a:t>integrált, összehangolt és koordinált </a:t>
            </a:r>
            <a:r>
              <a:rPr lang="hu-HU" sz="2400" dirty="0">
                <a:solidFill>
                  <a:prstClr val="black"/>
                </a:solidFill>
                <a:latin typeface="Verdana"/>
                <a:ea typeface="+mn-ea"/>
                <a:cs typeface="+mn-cs"/>
              </a:rPr>
              <a:t>alkalmazása ...”</a:t>
            </a:r>
          </a:p>
        </p:txBody>
      </p:sp>
      <p:sp>
        <p:nvSpPr>
          <p:cNvPr id="11" name="Tartalom helye 2">
            <a:extLst>
              <a:ext uri="{FF2B5EF4-FFF2-40B4-BE49-F238E27FC236}">
                <a16:creationId xmlns:a16="http://schemas.microsoft.com/office/drawing/2014/main" id="{31906C16-C56C-5868-4197-697D08B1D7AF}"/>
              </a:ext>
            </a:extLst>
          </p:cNvPr>
          <p:cNvSpPr txBox="1">
            <a:spLocks/>
          </p:cNvSpPr>
          <p:nvPr/>
        </p:nvSpPr>
        <p:spPr>
          <a:xfrm>
            <a:off x="519680" y="1323558"/>
            <a:ext cx="1234480" cy="1108719"/>
          </a:xfrm>
          <a:prstGeom prst="rect">
            <a:avLst/>
          </a:prstGeom>
        </p:spPr>
        <p:txBody>
          <a:bodyPr/>
          <a:lstStyle>
            <a:lvl1pPr marL="257175" indent="-257175"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ＭＳ Ｐゴシック" charset="0"/>
              </a:defRPr>
            </a:lvl1pPr>
            <a:lvl2pPr marL="557213" indent="-214313" algn="l" rtl="0" eaLnBrk="0" fontAlgn="base" hangingPunct="0">
              <a:spcBef>
                <a:spcPct val="20000"/>
              </a:spcBef>
              <a:spcAft>
                <a:spcPct val="0"/>
              </a:spcAft>
              <a:buFont typeface="Arial" charset="0"/>
              <a:buChar char="–"/>
              <a:defRPr sz="2100" kern="1200">
                <a:solidFill>
                  <a:schemeClr val="tx1"/>
                </a:solidFill>
                <a:latin typeface="+mn-lt"/>
                <a:ea typeface="ＭＳ Ｐゴシック" charset="0"/>
                <a:cs typeface="+mn-cs"/>
              </a:defRPr>
            </a:lvl2pPr>
            <a:lvl3pPr marL="857250" indent="-171450" algn="l" rtl="0" eaLnBrk="0" fontAlgn="base" hangingPunct="0">
              <a:spcBef>
                <a:spcPct val="20000"/>
              </a:spcBef>
              <a:spcAft>
                <a:spcPct val="0"/>
              </a:spcAft>
              <a:buFont typeface="Arial" charset="0"/>
              <a:buChar char="•"/>
              <a:defRPr sz="1800" kern="1200">
                <a:solidFill>
                  <a:schemeClr val="tx1"/>
                </a:solidFill>
                <a:latin typeface="+mn-lt"/>
                <a:ea typeface="ＭＳ Ｐゴシック" charset="0"/>
                <a:cs typeface="+mn-cs"/>
              </a:defRPr>
            </a:lvl3pPr>
            <a:lvl4pPr marL="1200150" indent="-171450" algn="l" rtl="0" eaLnBrk="0" fontAlgn="base" hangingPunct="0">
              <a:spcBef>
                <a:spcPct val="20000"/>
              </a:spcBef>
              <a:spcAft>
                <a:spcPct val="0"/>
              </a:spcAft>
              <a:buFont typeface="Arial" charset="0"/>
              <a:buChar char="–"/>
              <a:defRPr sz="1500" kern="1200">
                <a:solidFill>
                  <a:schemeClr val="tx1"/>
                </a:solidFill>
                <a:latin typeface="+mn-lt"/>
                <a:ea typeface="ＭＳ Ｐゴシック" charset="0"/>
                <a:cs typeface="+mn-cs"/>
              </a:defRPr>
            </a:lvl4pPr>
            <a:lvl5pPr marL="1543050" indent="-171450" algn="l" rtl="0" eaLnBrk="0" fontAlgn="base" hangingPunct="0">
              <a:spcBef>
                <a:spcPct val="20000"/>
              </a:spcBef>
              <a:spcAft>
                <a:spcPct val="0"/>
              </a:spcAft>
              <a:buFont typeface="Arial" charset="0"/>
              <a:buChar char="»"/>
              <a:defRPr sz="1500" kern="1200">
                <a:solidFill>
                  <a:schemeClr val="tx1"/>
                </a:solidFill>
                <a:latin typeface="+mn-lt"/>
                <a:ea typeface="ＭＳ Ｐゴシック" charset="0"/>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407978" indent="0" algn="just">
              <a:buFont typeface="Arial" charset="0"/>
              <a:buNone/>
            </a:pPr>
            <a:r>
              <a:rPr lang="hu-HU" sz="7200" b="1" i="1" spc="-300" dirty="0">
                <a:solidFill>
                  <a:srgbClr val="FF0000"/>
                </a:solidFill>
                <a:latin typeface="Times New Roman" charset="0"/>
                <a:ea typeface="Times New Roman" charset="0"/>
                <a:cs typeface="Times New Roman" charset="0"/>
              </a:rPr>
              <a:t>“</a:t>
            </a:r>
            <a:endParaRPr lang="hu-HU" sz="2000" b="1" i="1" spc="-300" dirty="0">
              <a:solidFill>
                <a:prstClr val="black"/>
              </a:solidFill>
              <a:latin typeface="Times New Roman" charset="0"/>
              <a:ea typeface="Times New Roman" charset="0"/>
              <a:cs typeface="Times New Roman" charset="0"/>
            </a:endParaRPr>
          </a:p>
        </p:txBody>
      </p:sp>
      <p:sp>
        <p:nvSpPr>
          <p:cNvPr id="12" name="Szövegdoboz 11">
            <a:extLst>
              <a:ext uri="{FF2B5EF4-FFF2-40B4-BE49-F238E27FC236}">
                <a16:creationId xmlns:a16="http://schemas.microsoft.com/office/drawing/2014/main" id="{E06D399F-6A19-F6AC-97F1-DF8312BDB5EE}"/>
              </a:ext>
            </a:extLst>
          </p:cNvPr>
          <p:cNvSpPr txBox="1"/>
          <p:nvPr/>
        </p:nvSpPr>
        <p:spPr>
          <a:xfrm>
            <a:off x="4181165" y="4732570"/>
            <a:ext cx="4962835" cy="215444"/>
          </a:xfrm>
          <a:prstGeom prst="rect">
            <a:avLst/>
          </a:prstGeom>
          <a:noFill/>
        </p:spPr>
        <p:txBody>
          <a:bodyPr wrap="square">
            <a:spAutoFit/>
          </a:bodyPr>
          <a:lstStyle/>
          <a:p>
            <a:pPr fontAlgn="auto">
              <a:spcBef>
                <a:spcPts val="0"/>
              </a:spcBef>
              <a:spcAft>
                <a:spcPts val="0"/>
              </a:spcAft>
            </a:pPr>
            <a:r>
              <a:rPr lang="hu-HU" sz="800" i="1" dirty="0">
                <a:solidFill>
                  <a:prstClr val="black"/>
                </a:solidFill>
                <a:latin typeface="Verdana"/>
                <a:ea typeface="+mn-ea"/>
                <a:cs typeface="+mn-cs"/>
              </a:rPr>
              <a:t>Forrás: </a:t>
            </a:r>
            <a:r>
              <a:rPr lang="hu-HU" sz="800" i="1" dirty="0" err="1">
                <a:solidFill>
                  <a:prstClr val="black"/>
                </a:solidFill>
                <a:latin typeface="Verdana"/>
                <a:ea typeface="+mn-ea"/>
                <a:cs typeface="+mn-cs"/>
              </a:rPr>
              <a:t>Haig</a:t>
            </a:r>
            <a:r>
              <a:rPr lang="hu-HU" sz="800" i="1" dirty="0">
                <a:solidFill>
                  <a:prstClr val="black"/>
                </a:solidFill>
                <a:latin typeface="Verdana"/>
                <a:ea typeface="+mn-ea"/>
                <a:cs typeface="+mn-cs"/>
              </a:rPr>
              <a:t> </a:t>
            </a:r>
            <a:r>
              <a:rPr lang="hu-HU" sz="800" i="1" dirty="0" err="1">
                <a:solidFill>
                  <a:prstClr val="black"/>
                </a:solidFill>
                <a:latin typeface="Verdana"/>
                <a:ea typeface="+mn-ea"/>
                <a:cs typeface="+mn-cs"/>
              </a:rPr>
              <a:t>Zs</a:t>
            </a:r>
            <a:r>
              <a:rPr lang="hu-HU" sz="800" i="1" dirty="0">
                <a:solidFill>
                  <a:prstClr val="black"/>
                </a:solidFill>
                <a:latin typeface="Verdana"/>
                <a:ea typeface="+mn-ea"/>
                <a:cs typeface="+mn-cs"/>
              </a:rPr>
              <a:t>. (2018): Információs Műveletek a kibertérben, Dialóg Campus, Budapest.</a:t>
            </a:r>
          </a:p>
        </p:txBody>
      </p:sp>
    </p:spTree>
    <p:extLst>
      <p:ext uri="{BB962C8B-B14F-4D97-AF65-F5344CB8AC3E}">
        <p14:creationId xmlns:p14="http://schemas.microsoft.com/office/powerpoint/2010/main" val="818869936"/>
      </p:ext>
    </p:extLst>
  </p:cSld>
  <p:clrMapOvr>
    <a:masterClrMapping/>
  </p:clrMapOvr>
  <p:transition spd="med">
    <p:blinds dir="vert"/>
  </p:transition>
</p:sld>
</file>

<file path=ppt/tags/tag1.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2.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3.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4.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téma">
  <a:themeElements>
    <a:clrScheme name="Office-té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é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um" ma:contentTypeID="0x0101000834947BB542394DA13CA0AB445C4A65" ma:contentTypeVersion="16" ma:contentTypeDescription="Új dokumentum létrehozása." ma:contentTypeScope="" ma:versionID="f0552bb4ca801854855cc647d8abf5e8">
  <xsd:schema xmlns:xsd="http://www.w3.org/2001/XMLSchema" xmlns:xs="http://www.w3.org/2001/XMLSchema" xmlns:p="http://schemas.microsoft.com/office/2006/metadata/properties" xmlns:ns2="f12bfab7-f74c-46c9-b4ad-6f2de1b0c91b" xmlns:ns3="ca01fc4b-f33b-4b93-b663-f546fac1b7a2" targetNamespace="http://schemas.microsoft.com/office/2006/metadata/properties" ma:root="true" ma:fieldsID="2302c402d16f03e40ca707160dd9d6a3" ns2:_="" ns3:_="">
    <xsd:import namespace="f12bfab7-f74c-46c9-b4ad-6f2de1b0c91b"/>
    <xsd:import namespace="ca01fc4b-f33b-4b93-b663-f546fac1b7a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2bfab7-f74c-46c9-b4ad-6f2de1b0c9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Képcímkék" ma:readOnly="false" ma:fieldId="{5cf76f15-5ced-4ddc-b409-7134ff3c332f}" ma:taxonomyMulti="true" ma:sspId="3d9ff174-9c06-408e-b0e6-077b1b45401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a01fc4b-f33b-4b93-b663-f546fac1b7a2" elementFormDefault="qualified">
    <xsd:import namespace="http://schemas.microsoft.com/office/2006/documentManagement/types"/>
    <xsd:import namespace="http://schemas.microsoft.com/office/infopath/2007/PartnerControls"/>
    <xsd:element name="SharedWithUsers" ma:index="15" nillable="true" ma:displayName="Résztvevők"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Megosztva részletekkel" ma:internalName="SharedWithDetails" ma:readOnly="true">
      <xsd:simpleType>
        <xsd:restriction base="dms:Note">
          <xsd:maxLength value="255"/>
        </xsd:restriction>
      </xsd:simpleType>
    </xsd:element>
    <xsd:element name="TaxCatchAll" ma:index="23" nillable="true" ma:displayName="Taxonomy Catch All Column" ma:hidden="true" ma:list="{0992f5ca-e869-46b0-b763-8ac66a898fc9}" ma:internalName="TaxCatchAll" ma:showField="CatchAllData" ma:web="ca01fc4b-f33b-4b93-b663-f546fac1b7a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7522FE-0241-4D24-ADE4-1FEF648F4799}"/>
</file>

<file path=customXml/itemProps2.xml><?xml version="1.0" encoding="utf-8"?>
<ds:datastoreItem xmlns:ds="http://schemas.openxmlformats.org/officeDocument/2006/customXml" ds:itemID="{EABC0B46-1C9E-47EA-9843-4BC260C32819}"/>
</file>

<file path=docProps/app.xml><?xml version="1.0" encoding="utf-8"?>
<Properties xmlns="http://schemas.openxmlformats.org/officeDocument/2006/extended-properties" xmlns:vt="http://schemas.openxmlformats.org/officeDocument/2006/docPropsVTypes">
  <TotalTime>17929</TotalTime>
  <Words>746</Words>
  <Application>Microsoft Macintosh PowerPoint</Application>
  <PresentationFormat>Diavetítés a képernyőre (16:9 oldalarány)</PresentationFormat>
  <Paragraphs>134</Paragraphs>
  <Slides>24</Slides>
  <Notes>7</Notes>
  <HiddenSlides>0</HiddenSlides>
  <MMClips>0</MMClips>
  <ScaleCrop>false</ScaleCrop>
  <HeadingPairs>
    <vt:vector size="6" baseType="variant">
      <vt:variant>
        <vt:lpstr>Használt betűtípusok</vt:lpstr>
      </vt:variant>
      <vt:variant>
        <vt:i4>9</vt:i4>
      </vt:variant>
      <vt:variant>
        <vt:lpstr>Téma</vt:lpstr>
      </vt:variant>
      <vt:variant>
        <vt:i4>2</vt:i4>
      </vt:variant>
      <vt:variant>
        <vt:lpstr>Diacímek</vt:lpstr>
      </vt:variant>
      <vt:variant>
        <vt:i4>24</vt:i4>
      </vt:variant>
    </vt:vector>
  </HeadingPairs>
  <TitlesOfParts>
    <vt:vector size="35" baseType="lpstr">
      <vt:lpstr>Microsoft YaHei Light</vt:lpstr>
      <vt:lpstr>Arial</vt:lpstr>
      <vt:lpstr>Calibri</vt:lpstr>
      <vt:lpstr>Calibri Light</vt:lpstr>
      <vt:lpstr>Courier New</vt:lpstr>
      <vt:lpstr>Gill Sans MT</vt:lpstr>
      <vt:lpstr>Times New Roman</vt:lpstr>
      <vt:lpstr>Verdana</vt:lpstr>
      <vt:lpstr>Wingdings</vt:lpstr>
      <vt:lpstr>Office-téma</vt:lpstr>
      <vt:lpstr>1_Office-téma</vt:lpstr>
      <vt:lpstr>PowerPoint-bemutató</vt:lpstr>
      <vt:lpstr>PowerPoint-bemutató</vt:lpstr>
      <vt:lpstr>Tartalom</vt:lpstr>
      <vt:lpstr>PowerPoint-bemutató</vt:lpstr>
      <vt:lpstr>PowerPoint-bemutató</vt:lpstr>
      <vt:lpstr>PowerPoint-bemutató</vt:lpstr>
      <vt:lpstr>Kibertér műveletek</vt:lpstr>
      <vt:lpstr>PowerPoint-bemutató</vt:lpstr>
      <vt:lpstr>PowerPoint-bemutató</vt:lpstr>
      <vt:lpstr>Az információs műveletek elemei</vt:lpstr>
      <vt:lpstr>Elektronikai hadviselés</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Hoffmann Anna</dc:creator>
  <cp:lastModifiedBy>Kovács László</cp:lastModifiedBy>
  <cp:revision>307</cp:revision>
  <dcterms:created xsi:type="dcterms:W3CDTF">2013-07-12T06:39:53Z</dcterms:created>
  <dcterms:modified xsi:type="dcterms:W3CDTF">2022-08-08T08:19:25Z</dcterms:modified>
</cp:coreProperties>
</file>