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0" r:id="rId2"/>
  </p:sldMasterIdLst>
  <p:notesMasterIdLst>
    <p:notesMasterId r:id="rId22"/>
  </p:notesMasterIdLst>
  <p:sldIdLst>
    <p:sldId id="273" r:id="rId3"/>
    <p:sldId id="274" r:id="rId4"/>
    <p:sldId id="276" r:id="rId5"/>
    <p:sldId id="277" r:id="rId6"/>
    <p:sldId id="278" r:id="rId7"/>
    <p:sldId id="279" r:id="rId8"/>
    <p:sldId id="283" r:id="rId9"/>
    <p:sldId id="280" r:id="rId10"/>
    <p:sldId id="291" r:id="rId11"/>
    <p:sldId id="285" r:id="rId12"/>
    <p:sldId id="281" r:id="rId13"/>
    <p:sldId id="295" r:id="rId14"/>
    <p:sldId id="289" r:id="rId15"/>
    <p:sldId id="284" r:id="rId16"/>
    <p:sldId id="286" r:id="rId17"/>
    <p:sldId id="292" r:id="rId18"/>
    <p:sldId id="290" r:id="rId19"/>
    <p:sldId id="299" r:id="rId20"/>
    <p:sldId id="272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E"/>
    <a:srgbClr val="43515A"/>
    <a:srgbClr val="808285"/>
    <a:srgbClr val="8C2578"/>
    <a:srgbClr val="E6F0F5"/>
    <a:srgbClr val="F382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28" autoAdjust="0"/>
    <p:restoredTop sz="94660"/>
  </p:normalViewPr>
  <p:slideViewPr>
    <p:cSldViewPr>
      <p:cViewPr>
        <p:scale>
          <a:sx n="125" d="100"/>
          <a:sy n="125" d="100"/>
        </p:scale>
        <p:origin x="-19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>
        <c:manualLayout>
          <c:layoutTarget val="inner"/>
          <c:xMode val="edge"/>
          <c:yMode val="edge"/>
          <c:x val="0.10517619541644074"/>
          <c:y val="1.5941532673906633E-2"/>
          <c:w val="0.7569529703306771"/>
          <c:h val="0.655535944884361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650">
              <a:noFill/>
            </a:ln>
          </c:spPr>
          <c:dPt>
            <c:idx val="0"/>
            <c:spPr>
              <a:solidFill>
                <a:srgbClr val="FF5B5B"/>
              </a:solidFill>
              <a:ln w="25650">
                <a:noFill/>
              </a:ln>
            </c:spPr>
          </c:dPt>
          <c:dPt>
            <c:idx val="1"/>
            <c:spPr>
              <a:solidFill>
                <a:srgbClr val="680000"/>
              </a:solidFill>
              <a:ln w="25650">
                <a:noFill/>
              </a:ln>
            </c:spPr>
          </c:dPt>
          <c:dPt>
            <c:idx val="2"/>
            <c:spPr>
              <a:solidFill>
                <a:srgbClr val="C00000"/>
              </a:solidFill>
              <a:ln w="25650">
                <a:noFill/>
              </a:ln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  <a:ln w="25650">
                <a:noFill/>
              </a:ln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25650">
                <a:noFill/>
              </a:ln>
            </c:spPr>
          </c:dPt>
          <c:dPt>
            <c:idx val="5"/>
            <c:spPr>
              <a:solidFill>
                <a:schemeClr val="bg1">
                  <a:lumMod val="85000"/>
                </a:schemeClr>
              </a:solidFill>
              <a:ln w="25650">
                <a:noFill/>
              </a:ln>
            </c:spPr>
          </c:dPt>
          <c:dLbls>
            <c:dLbl>
              <c:idx val="0"/>
              <c:numFmt formatCode="0%" sourceLinked="0"/>
              <c:spPr>
                <a:noFill/>
                <a:ln w="25650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FFFFFF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hu-HU"/>
                </a:p>
              </c:txPr>
            </c:dLbl>
            <c:dLbl>
              <c:idx val="1"/>
              <c:numFmt formatCode="0%" sourceLinked="0"/>
              <c:spPr>
                <a:noFill/>
                <a:ln w="25650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rgbClr val="FFFFFF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hu-HU"/>
                </a:p>
              </c:txPr>
            </c:dLbl>
            <c:dLbl>
              <c:idx val="2"/>
              <c:numFmt formatCode="0%" sourceLinked="0"/>
              <c:spPr>
                <a:noFill/>
                <a:ln w="25650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chemeClr val="bg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hu-HU"/>
                </a:p>
              </c:txPr>
            </c:dLbl>
            <c:dLbl>
              <c:idx val="3"/>
              <c:layout>
                <c:manualLayout>
                  <c:x val="0.22626662292213479"/>
                  <c:y val="-1.1853106856439821E-3"/>
                </c:manualLayout>
              </c:layout>
              <c:numFmt formatCode="0%" sourceLinked="0"/>
              <c:spPr>
                <a:noFill/>
                <a:ln w="25650">
                  <a:noFill/>
                </a:ln>
              </c:spPr>
              <c:txPr>
                <a:bodyPr/>
                <a:lstStyle/>
                <a:p>
                  <a:pPr>
                    <a:defRPr sz="1414" b="1" i="0" u="none" strike="noStrike" baseline="0">
                      <a:solidFill>
                        <a:schemeClr val="bg1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5650">
                <a:noFill/>
              </a:ln>
            </c:spPr>
            <c:txPr>
              <a:bodyPr/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endParaRPr lang="hu-HU"/>
              </a:p>
            </c:txPr>
            <c:dLblPos val="inEnd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MinDigTV</c:v>
                </c:pt>
                <c:pt idx="1">
                  <c:v>MinDigTV Extra</c:v>
                </c:pt>
                <c:pt idx="2">
                  <c:v>MinDigTV+fizetős</c:v>
                </c:pt>
                <c:pt idx="3">
                  <c:v>csak fizetős</c:v>
                </c:pt>
                <c:pt idx="4">
                  <c:v>egyéb</c:v>
                </c:pt>
                <c:pt idx="5">
                  <c:v>nincs TV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314436.95986742392</c:v>
                </c:pt>
                <c:pt idx="1">
                  <c:v>99592.402128078145</c:v>
                </c:pt>
                <c:pt idx="2">
                  <c:v>69047.826366766007</c:v>
                </c:pt>
                <c:pt idx="3">
                  <c:v>3452912.9345692536</c:v>
                </c:pt>
                <c:pt idx="4">
                  <c:v>60138.934769395011</c:v>
                </c:pt>
                <c:pt idx="5">
                  <c:v>109578.94229907719</c:v>
                </c:pt>
              </c:numCache>
            </c:numRef>
          </c:val>
        </c:ser>
        <c:dLbls>
          <c:showPercent val="1"/>
        </c:dLbls>
        <c:firstSliceAng val="74"/>
      </c:pieChart>
      <c:spPr>
        <a:noFill/>
        <a:ln w="25650">
          <a:noFill/>
        </a:ln>
      </c:spPr>
    </c:plotArea>
    <c:legend>
      <c:legendPos val="r"/>
      <c:layout>
        <c:manualLayout>
          <c:xMode val="edge"/>
          <c:yMode val="edge"/>
          <c:x val="9.8187144002676863E-2"/>
          <c:y val="0.68823529411764739"/>
          <c:w val="0.86791443573392801"/>
          <c:h val="0.30882352941176588"/>
        </c:manualLayout>
      </c:layout>
      <c:spPr>
        <a:noFill/>
        <a:ln w="25650">
          <a:noFill/>
        </a:ln>
      </c:spPr>
      <c:txPr>
        <a:bodyPr/>
        <a:lstStyle/>
        <a:p>
          <a:pPr>
            <a:defRPr sz="700" b="1" i="0" u="none" strike="noStrike" baseline="0">
              <a:solidFill>
                <a:srgbClr val="606060"/>
              </a:solidFill>
              <a:latin typeface="+mn-lt"/>
              <a:ea typeface="Arial"/>
              <a:cs typeface="Arial"/>
            </a:defRPr>
          </a:pPr>
          <a:endParaRPr lang="hu-H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>
        <c:manualLayout>
          <c:layoutTarget val="inner"/>
          <c:xMode val="edge"/>
          <c:yMode val="edge"/>
          <c:x val="0.12317085362722192"/>
          <c:y val="4.7670217693376572E-2"/>
          <c:w val="0.74823686684686808"/>
          <c:h val="0.7558718367751226"/>
        </c:manualLayout>
      </c:layout>
      <c:barChart>
        <c:barDir val="col"/>
        <c:grouping val="stacked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</c:spPr>
          <c:dPt>
            <c:idx val="0"/>
            <c:spPr>
              <a:solidFill>
                <a:srgbClr val="FF5B5B"/>
              </a:solidFill>
            </c:spPr>
          </c:dPt>
          <c:dPt>
            <c:idx val="1"/>
            <c:spPr>
              <a:solidFill>
                <a:srgbClr val="680000"/>
              </a:solidFill>
            </c:spPr>
          </c:dPt>
          <c:dPt>
            <c:idx val="3"/>
            <c:spPr>
              <a:solidFill>
                <a:srgbClr val="FF7979"/>
              </a:solidFill>
            </c:spPr>
          </c:dPt>
          <c:dLbls>
            <c:txPr>
              <a:bodyPr/>
              <a:lstStyle/>
              <a:p>
                <a:pPr algn="ctr">
                  <a:defRPr lang="hu-HU" sz="900" b="1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hu-HU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csak 
MinDigTV</c:v>
                </c:pt>
                <c:pt idx="1">
                  <c:v>MinDigTV 
Extra</c:v>
                </c:pt>
                <c:pt idx="2">
                  <c:v>MinDigTV
+fizetős</c:v>
                </c:pt>
                <c:pt idx="3">
                  <c:v>nyaralójukban (is) érintettek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314.4369598674225</c:v>
                </c:pt>
                <c:pt idx="1">
                  <c:v>99.592402128078149</c:v>
                </c:pt>
                <c:pt idx="2">
                  <c:v>69.047826366766003</c:v>
                </c:pt>
                <c:pt idx="3">
                  <c:v>29.282412718644689</c:v>
                </c:pt>
              </c:numCache>
            </c:numRef>
          </c:val>
        </c:ser>
        <c:dLbls>
          <c:showVal val="1"/>
        </c:dLbls>
        <c:gapWidth val="60"/>
        <c:overlap val="100"/>
        <c:axId val="166467840"/>
        <c:axId val="166469632"/>
      </c:barChart>
      <c:catAx>
        <c:axId val="166467840"/>
        <c:scaling>
          <c:orientation val="minMax"/>
        </c:scaling>
        <c:axPos val="b"/>
        <c:numFmt formatCode="General" sourceLinked="1"/>
        <c:tickLblPos val="nextTo"/>
        <c:spPr>
          <a:ln w="3044">
            <a:solidFill>
              <a:srgbClr val="606060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rgbClr val="606060"/>
                </a:solidFill>
                <a:latin typeface="+mn-lt"/>
                <a:ea typeface="Arial"/>
                <a:cs typeface="Arial"/>
              </a:defRPr>
            </a:pPr>
            <a:endParaRPr lang="hu-HU"/>
          </a:p>
        </c:txPr>
        <c:crossAx val="166469632"/>
        <c:crosses val="autoZero"/>
        <c:lblAlgn val="ctr"/>
        <c:lblOffset val="100"/>
        <c:tickLblSkip val="1"/>
      </c:catAx>
      <c:valAx>
        <c:axId val="166469632"/>
        <c:scaling>
          <c:orientation val="minMax"/>
        </c:scaling>
        <c:axPos val="l"/>
        <c:majorGridlines>
          <c:spPr>
            <a:ln w="3044">
              <a:solidFill>
                <a:srgbClr val="7F7F7F"/>
              </a:solidFill>
              <a:prstDash val="sysDash"/>
            </a:ln>
          </c:spPr>
        </c:majorGridlines>
        <c:numFmt formatCode="0" sourceLinked="1"/>
        <c:tickLblPos val="nextTo"/>
        <c:spPr>
          <a:ln w="3044">
            <a:solidFill>
              <a:srgbClr val="60606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606060"/>
                </a:solidFill>
                <a:latin typeface="+mn-lt"/>
                <a:ea typeface="Arial"/>
                <a:cs typeface="Arial"/>
              </a:defRPr>
            </a:pPr>
            <a:endParaRPr lang="hu-HU"/>
          </a:p>
        </c:txPr>
        <c:crossAx val="166467840"/>
        <c:crosses val="autoZero"/>
        <c:crossBetween val="between"/>
      </c:valAx>
      <c:spPr>
        <a:noFill/>
        <a:ln w="12177">
          <a:solidFill>
            <a:srgbClr val="60606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u-H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97211-8A14-4751-BEA4-A766310D03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01EDD9A-8C3B-46C3-BBF2-2B2BF74C0CAA}">
      <dgm:prSet custT="1"/>
      <dgm:spPr>
        <a:solidFill>
          <a:srgbClr val="F38232">
            <a:alpha val="90000"/>
          </a:srgbClr>
        </a:solidFill>
      </dgm:spPr>
      <dgm:t>
        <a:bodyPr/>
        <a:lstStyle/>
        <a:p>
          <a:pPr rtl="0"/>
          <a:r>
            <a:rPr lang="hu-HU" sz="2000" b="1" dirty="0" smtClean="0"/>
            <a:t>Jelenleg </a:t>
          </a:r>
        </a:p>
        <a:p>
          <a:pPr rtl="0"/>
          <a:r>
            <a:rPr lang="hu-HU" sz="1600" b="1" dirty="0" smtClean="0">
              <a:solidFill>
                <a:srgbClr val="43515A"/>
              </a:solidFill>
            </a:rPr>
            <a:t>470-790 MHz frekvenciasáv  (UHF sáv)</a:t>
          </a:r>
        </a:p>
        <a:p>
          <a:pPr rtl="0"/>
          <a:r>
            <a:rPr lang="hu-HU" sz="1600" dirty="0" smtClean="0"/>
            <a:t>használt földfelszíni műsorszórásra </a:t>
          </a:r>
          <a:endParaRPr lang="hu-HU" sz="1600" dirty="0">
            <a:solidFill>
              <a:srgbClr val="43515A"/>
            </a:solidFill>
          </a:endParaRPr>
        </a:p>
      </dgm:t>
    </dgm:pt>
    <dgm:pt modelId="{655EEFBE-A3E5-4798-A116-B4481633821E}" type="parTrans" cxnId="{967677BD-5D48-4A7E-8146-06B6267057DA}">
      <dgm:prSet/>
      <dgm:spPr/>
      <dgm:t>
        <a:bodyPr/>
        <a:lstStyle/>
        <a:p>
          <a:endParaRPr lang="hu-HU"/>
        </a:p>
      </dgm:t>
    </dgm:pt>
    <dgm:pt modelId="{605A4335-3A0C-4C60-93CE-1F636DEA28D1}" type="sibTrans" cxnId="{967677BD-5D48-4A7E-8146-06B6267057DA}">
      <dgm:prSet/>
      <dgm:spPr/>
      <dgm:t>
        <a:bodyPr/>
        <a:lstStyle/>
        <a:p>
          <a:endParaRPr lang="hu-HU"/>
        </a:p>
      </dgm:t>
    </dgm:pt>
    <dgm:pt modelId="{CFE1B924-E071-4E4B-A0C7-1D43FD9441BD}" type="pres">
      <dgm:prSet presAssocID="{01897211-8A14-4751-BEA4-A766310D03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9633F88-9744-4412-9733-D83D21ED6EE7}" type="pres">
      <dgm:prSet presAssocID="{201EDD9A-8C3B-46C3-BBF2-2B2BF74C0CAA}" presName="linNode" presStyleCnt="0"/>
      <dgm:spPr/>
    </dgm:pt>
    <dgm:pt modelId="{99184AC3-CC2D-441A-95EE-0EC839E2A1C7}" type="pres">
      <dgm:prSet presAssocID="{201EDD9A-8C3B-46C3-BBF2-2B2BF74C0CAA}" presName="parentText" presStyleLbl="node1" presStyleIdx="0" presStyleCnt="1" custScaleX="256889" custLinFactNeighborX="1130" custLinFactNeighborY="-1256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67677BD-5D48-4A7E-8146-06B6267057DA}" srcId="{01897211-8A14-4751-BEA4-A766310D0324}" destId="{201EDD9A-8C3B-46C3-BBF2-2B2BF74C0CAA}" srcOrd="0" destOrd="0" parTransId="{655EEFBE-A3E5-4798-A116-B4481633821E}" sibTransId="{605A4335-3A0C-4C60-93CE-1F636DEA28D1}"/>
    <dgm:cxn modelId="{9727F2B0-9C2C-4598-B0EE-3C8A91741951}" type="presOf" srcId="{201EDD9A-8C3B-46C3-BBF2-2B2BF74C0CAA}" destId="{99184AC3-CC2D-441A-95EE-0EC839E2A1C7}" srcOrd="0" destOrd="0" presId="urn:microsoft.com/office/officeart/2005/8/layout/vList5"/>
    <dgm:cxn modelId="{7426DC0B-6DBC-472B-BF4E-F2208F05A961}" type="presOf" srcId="{01897211-8A14-4751-BEA4-A766310D0324}" destId="{CFE1B924-E071-4E4B-A0C7-1D43FD9441BD}" srcOrd="0" destOrd="0" presId="urn:microsoft.com/office/officeart/2005/8/layout/vList5"/>
    <dgm:cxn modelId="{23AEACED-E766-417F-8C16-36594D1F0E8B}" type="presParOf" srcId="{CFE1B924-E071-4E4B-A0C7-1D43FD9441BD}" destId="{29633F88-9744-4412-9733-D83D21ED6EE7}" srcOrd="0" destOrd="0" presId="urn:microsoft.com/office/officeart/2005/8/layout/vList5"/>
    <dgm:cxn modelId="{1AA2F7CE-1179-4093-9FEE-26F49ABDE0BD}" type="presParOf" srcId="{29633F88-9744-4412-9733-D83D21ED6EE7}" destId="{99184AC3-CC2D-441A-95EE-0EC839E2A1C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97211-8A14-4751-BEA4-A766310D032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01EDD9A-8C3B-46C3-BBF2-2B2BF74C0CAA}">
      <dgm:prSet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hu-HU" sz="2000" b="1" dirty="0" smtClean="0"/>
            <a:t>2020 után</a:t>
          </a:r>
          <a:endParaRPr lang="hu-HU" sz="1600" b="1" dirty="0" smtClean="0"/>
        </a:p>
        <a:p>
          <a:pPr rtl="0"/>
          <a:r>
            <a:rPr lang="hu-HU" sz="1600" b="1" dirty="0" smtClean="0">
              <a:solidFill>
                <a:srgbClr val="43515A"/>
              </a:solidFill>
            </a:rPr>
            <a:t>470-694 MHz frekvenciasáv  (UHF sáv)</a:t>
          </a:r>
        </a:p>
        <a:p>
          <a:pPr rtl="0"/>
          <a:r>
            <a:rPr lang="hu-HU" sz="1600" dirty="0" smtClean="0"/>
            <a:t>használható földfelszíni műsorszórásra </a:t>
          </a:r>
          <a:endParaRPr lang="hu-HU" sz="1600" dirty="0">
            <a:solidFill>
              <a:srgbClr val="43515A"/>
            </a:solidFill>
          </a:endParaRPr>
        </a:p>
      </dgm:t>
    </dgm:pt>
    <dgm:pt modelId="{655EEFBE-A3E5-4798-A116-B4481633821E}" type="parTrans" cxnId="{967677BD-5D48-4A7E-8146-06B6267057DA}">
      <dgm:prSet/>
      <dgm:spPr/>
      <dgm:t>
        <a:bodyPr/>
        <a:lstStyle/>
        <a:p>
          <a:endParaRPr lang="hu-HU"/>
        </a:p>
      </dgm:t>
    </dgm:pt>
    <dgm:pt modelId="{605A4335-3A0C-4C60-93CE-1F636DEA28D1}" type="sibTrans" cxnId="{967677BD-5D48-4A7E-8146-06B6267057DA}">
      <dgm:prSet/>
      <dgm:spPr/>
      <dgm:t>
        <a:bodyPr/>
        <a:lstStyle/>
        <a:p>
          <a:endParaRPr lang="hu-HU"/>
        </a:p>
      </dgm:t>
    </dgm:pt>
    <dgm:pt modelId="{CFE1B924-E071-4E4B-A0C7-1D43FD9441BD}" type="pres">
      <dgm:prSet presAssocID="{01897211-8A14-4751-BEA4-A766310D03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9633F88-9744-4412-9733-D83D21ED6EE7}" type="pres">
      <dgm:prSet presAssocID="{201EDD9A-8C3B-46C3-BBF2-2B2BF74C0CAA}" presName="linNode" presStyleCnt="0"/>
      <dgm:spPr/>
    </dgm:pt>
    <dgm:pt modelId="{99184AC3-CC2D-441A-95EE-0EC839E2A1C7}" type="pres">
      <dgm:prSet presAssocID="{201EDD9A-8C3B-46C3-BBF2-2B2BF74C0CAA}" presName="parentText" presStyleLbl="node1" presStyleIdx="0" presStyleCnt="1" custScaleX="25688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67677BD-5D48-4A7E-8146-06B6267057DA}" srcId="{01897211-8A14-4751-BEA4-A766310D0324}" destId="{201EDD9A-8C3B-46C3-BBF2-2B2BF74C0CAA}" srcOrd="0" destOrd="0" parTransId="{655EEFBE-A3E5-4798-A116-B4481633821E}" sibTransId="{605A4335-3A0C-4C60-93CE-1F636DEA28D1}"/>
    <dgm:cxn modelId="{3F7F79E6-4C59-49FE-9F77-1F7D7F1FB36D}" type="presOf" srcId="{201EDD9A-8C3B-46C3-BBF2-2B2BF74C0CAA}" destId="{99184AC3-CC2D-441A-95EE-0EC839E2A1C7}" srcOrd="0" destOrd="0" presId="urn:microsoft.com/office/officeart/2005/8/layout/vList5"/>
    <dgm:cxn modelId="{54BED407-B143-46D2-B49B-1B97A84F3A82}" type="presOf" srcId="{01897211-8A14-4751-BEA4-A766310D0324}" destId="{CFE1B924-E071-4E4B-A0C7-1D43FD9441BD}" srcOrd="0" destOrd="0" presId="urn:microsoft.com/office/officeart/2005/8/layout/vList5"/>
    <dgm:cxn modelId="{DB0262AC-4CD8-4FFA-A7F0-241F511106F2}" type="presParOf" srcId="{CFE1B924-E071-4E4B-A0C7-1D43FD9441BD}" destId="{29633F88-9744-4412-9733-D83D21ED6EE7}" srcOrd="0" destOrd="0" presId="urn:microsoft.com/office/officeart/2005/8/layout/vList5"/>
    <dgm:cxn modelId="{FA8E7A3E-8635-4794-BD40-18B47B77FFA2}" type="presParOf" srcId="{29633F88-9744-4412-9733-D83D21ED6EE7}" destId="{99184AC3-CC2D-441A-95EE-0EC839E2A1C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3B00A0-3F75-4176-9A53-39D888ECC7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36DFDA3-A3A6-4525-9CF2-1BC46154AE0A}">
      <dgm:prSet/>
      <dgm:spPr>
        <a:solidFill>
          <a:srgbClr val="F38232"/>
        </a:solidFill>
      </dgm:spPr>
      <dgm:t>
        <a:bodyPr/>
        <a:lstStyle/>
        <a:p>
          <a:r>
            <a:rPr lang="hu-HU" dirty="0" smtClean="0"/>
            <a:t>Amennyiben a szomszédos országok továbbra is műsorszórásra használnák a  sávot, a mobil célú felhasználás lehetősége Magyarországon erősen korlátozott lenne. </a:t>
          </a:r>
        </a:p>
      </dgm:t>
    </dgm:pt>
    <dgm:pt modelId="{F26557D2-CE23-4F66-8CBA-BDFCBECC2FAC}" type="sibTrans" cxnId="{39D422C7-46B9-4648-874B-A4CF9EEF5C7C}">
      <dgm:prSet/>
      <dgm:spPr/>
      <dgm:t>
        <a:bodyPr/>
        <a:lstStyle/>
        <a:p>
          <a:endParaRPr lang="hu-HU"/>
        </a:p>
      </dgm:t>
    </dgm:pt>
    <dgm:pt modelId="{0B7B7EDF-C3B4-4081-9BAD-EF6E3FBA19D3}" type="parTrans" cxnId="{39D422C7-46B9-4648-874B-A4CF9EEF5C7C}">
      <dgm:prSet/>
      <dgm:spPr/>
      <dgm:t>
        <a:bodyPr/>
        <a:lstStyle/>
        <a:p>
          <a:endParaRPr lang="hu-HU"/>
        </a:p>
      </dgm:t>
    </dgm:pt>
    <dgm:pt modelId="{17027A76-2E67-4177-A389-1B90CC36D272}" type="pres">
      <dgm:prSet presAssocID="{913B00A0-3F75-4176-9A53-39D888ECC7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3862C67-D9FB-44C2-96BC-B0E7EF6B0614}" type="pres">
      <dgm:prSet presAssocID="{C36DFDA3-A3A6-4525-9CF2-1BC46154AE0A}" presName="linNode" presStyleCnt="0"/>
      <dgm:spPr/>
    </dgm:pt>
    <dgm:pt modelId="{C17207C1-87B0-4A1F-80FF-80703C25E67B}" type="pres">
      <dgm:prSet presAssocID="{C36DFDA3-A3A6-4525-9CF2-1BC46154AE0A}" presName="parentText" presStyleLbl="node1" presStyleIdx="0" presStyleCnt="1" custScaleX="277770" custLinFactNeighborX="-5676" custLinFactNeighborY="-4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EA0EE0B-EC48-4276-9809-FF6528461A0F}" type="presOf" srcId="{913B00A0-3F75-4176-9A53-39D888ECC7BF}" destId="{17027A76-2E67-4177-A389-1B90CC36D272}" srcOrd="0" destOrd="0" presId="urn:microsoft.com/office/officeart/2005/8/layout/vList5"/>
    <dgm:cxn modelId="{39D422C7-46B9-4648-874B-A4CF9EEF5C7C}" srcId="{913B00A0-3F75-4176-9A53-39D888ECC7BF}" destId="{C36DFDA3-A3A6-4525-9CF2-1BC46154AE0A}" srcOrd="0" destOrd="0" parTransId="{0B7B7EDF-C3B4-4081-9BAD-EF6E3FBA19D3}" sibTransId="{F26557D2-CE23-4F66-8CBA-BDFCBECC2FAC}"/>
    <dgm:cxn modelId="{862B4B3B-B915-47C5-8304-60FF3D3804A4}" type="presOf" srcId="{C36DFDA3-A3A6-4525-9CF2-1BC46154AE0A}" destId="{C17207C1-87B0-4A1F-80FF-80703C25E67B}" srcOrd="0" destOrd="0" presId="urn:microsoft.com/office/officeart/2005/8/layout/vList5"/>
    <dgm:cxn modelId="{C689FD80-9E2A-4C20-B516-55F5699427D6}" type="presParOf" srcId="{17027A76-2E67-4177-A389-1B90CC36D272}" destId="{93862C67-D9FB-44C2-96BC-B0E7EF6B0614}" srcOrd="0" destOrd="0" presId="urn:microsoft.com/office/officeart/2005/8/layout/vList5"/>
    <dgm:cxn modelId="{B962BBBA-357C-486C-941A-D5E228C5878E}" type="presParOf" srcId="{93862C67-D9FB-44C2-96BC-B0E7EF6B0614}" destId="{C17207C1-87B0-4A1F-80FF-80703C25E67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184AC3-CC2D-441A-95EE-0EC839E2A1C7}">
      <dsp:nvSpPr>
        <dsp:cNvPr id="0" name=""/>
        <dsp:cNvSpPr/>
      </dsp:nvSpPr>
      <dsp:spPr>
        <a:xfrm>
          <a:off x="288039" y="0"/>
          <a:ext cx="6392930" cy="1151002"/>
        </a:xfrm>
        <a:prstGeom prst="roundRect">
          <a:avLst/>
        </a:prstGeom>
        <a:solidFill>
          <a:srgbClr val="F38232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Jelenleg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43515A"/>
              </a:solidFill>
            </a:rPr>
            <a:t>470-790 MHz frekvenciasáv  (UHF sáv)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használt földfelszíni műsorszórásra </a:t>
          </a:r>
          <a:endParaRPr lang="hu-HU" sz="1600" kern="1200" dirty="0">
            <a:solidFill>
              <a:srgbClr val="43515A"/>
            </a:solidFill>
          </a:endParaRPr>
        </a:p>
      </dsp:txBody>
      <dsp:txXfrm>
        <a:off x="288039" y="0"/>
        <a:ext cx="6392930" cy="11510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184AC3-CC2D-441A-95EE-0EC839E2A1C7}">
      <dsp:nvSpPr>
        <dsp:cNvPr id="0" name=""/>
        <dsp:cNvSpPr/>
      </dsp:nvSpPr>
      <dsp:spPr>
        <a:xfrm>
          <a:off x="183551" y="562"/>
          <a:ext cx="4514612" cy="1151002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2020 után</a:t>
          </a:r>
          <a:endParaRPr lang="hu-HU" sz="16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43515A"/>
              </a:solidFill>
            </a:rPr>
            <a:t>470-694 MHz frekvenciasáv  (UHF sáv)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használható földfelszíni műsorszórásra </a:t>
          </a:r>
          <a:endParaRPr lang="hu-HU" sz="1600" kern="1200" dirty="0">
            <a:solidFill>
              <a:srgbClr val="43515A"/>
            </a:solidFill>
          </a:endParaRPr>
        </a:p>
      </dsp:txBody>
      <dsp:txXfrm>
        <a:off x="183551" y="562"/>
        <a:ext cx="4514612" cy="11510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7207C1-87B0-4A1F-80FF-80703C25E67B}">
      <dsp:nvSpPr>
        <dsp:cNvPr id="0" name=""/>
        <dsp:cNvSpPr/>
      </dsp:nvSpPr>
      <dsp:spPr>
        <a:xfrm>
          <a:off x="0" y="0"/>
          <a:ext cx="8784854" cy="791741"/>
        </a:xfrm>
        <a:prstGeom prst="roundRect">
          <a:avLst/>
        </a:prstGeom>
        <a:solidFill>
          <a:srgbClr val="F382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Amennyiben a szomszédos országok továbbra is műsorszórásra használnák a  sávot, a mobil célú felhasználás lehetősége Magyarországon erősen korlátozott lenne. </a:t>
          </a:r>
        </a:p>
      </dsp:txBody>
      <dsp:txXfrm>
        <a:off x="0" y="0"/>
        <a:ext cx="8784854" cy="791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848E-EDB7-4DC0-B415-F47A9B57CED6}" type="datetimeFigureOut">
              <a:rPr lang="hu-HU" smtClean="0"/>
              <a:pPr/>
              <a:t>2017.11.05.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10266-C85D-433E-8E55-E58D7404127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4874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B3277E-E6A9-4998-99B1-43C6EDDEA32F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8710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084785"/>
            <a:ext cx="9144000" cy="5296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7132" y="1988840"/>
            <a:ext cx="3909324" cy="2232248"/>
          </a:xfrm>
          <a:prstGeom prst="round2DiagRect">
            <a:avLst>
              <a:gd name="adj1" fmla="val 9004"/>
              <a:gd name="adj2" fmla="val 0"/>
            </a:avLst>
          </a:prstGeom>
          <a:solidFill>
            <a:srgbClr val="8C2578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074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516020"/>
            <a:ext cx="9144000" cy="3865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00825"/>
            <a:ext cx="9144000" cy="257175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8754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49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157804"/>
            <a:ext cx="4968552" cy="3151516"/>
          </a:xfrm>
          <a:prstGeom prst="rect">
            <a:avLst/>
          </a:prstGeom>
        </p:spPr>
        <p:txBody>
          <a:bodyPr/>
          <a:lstStyle>
            <a:lvl1pPr marL="216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1pPr>
            <a:lvl2pPr marL="540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2pPr>
            <a:lvl3pPr marL="82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3pPr>
            <a:lvl4pPr marL="100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4pPr>
            <a:lvl5pPr marL="118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4962873" cy="15235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475656" y="908720"/>
            <a:ext cx="502575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24128" y="1089661"/>
            <a:ext cx="3419872" cy="5291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270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6976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824" y="1539146"/>
            <a:ext cx="5843397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8C257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4"/>
          </p:nvPr>
        </p:nvSpPr>
        <p:spPr>
          <a:xfrm>
            <a:off x="2987824" y="2331841"/>
            <a:ext cx="5843397" cy="809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26976" y="3999993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93097" y="3920481"/>
            <a:ext cx="5843397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8C257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2993097" y="4713176"/>
            <a:ext cx="5843397" cy="809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333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6976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99793" y="1539146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4"/>
          </p:nvPr>
        </p:nvSpPr>
        <p:spPr>
          <a:xfrm>
            <a:off x="2699793" y="2564904"/>
            <a:ext cx="1656183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26976" y="3879100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6"/>
          </p:nvPr>
        </p:nvSpPr>
        <p:spPr>
          <a:xfrm>
            <a:off x="2699793" y="3799588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99793" y="4869160"/>
            <a:ext cx="1656183" cy="820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16218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89035" y="1539146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89035" y="2564904"/>
            <a:ext cx="1656183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816218" y="3879100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89035" y="3799588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789035" y="4869160"/>
            <a:ext cx="1656183" cy="820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726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8712968" cy="5760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A6A6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852EB-0B61-482F-835F-2547BD7E41FC}" type="datetimeFigureOut">
              <a:rPr lang="hu-HU" smtClean="0"/>
              <a:pPr/>
              <a:t>2017.11.05.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F6B36-CD34-4CBD-8766-96A6379BC18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84636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852EB-0B61-482F-835F-2547BD7E41FC}" type="datetimeFigureOut">
              <a:rPr lang="hu-HU" smtClean="0"/>
              <a:pPr/>
              <a:t>2017.11.05.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F6B36-CD34-4CBD-8766-96A6379BC18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480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Köszönöm megtisztelő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291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1800" y="908720"/>
            <a:ext cx="5616624" cy="1296144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0070B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2756520"/>
            <a:ext cx="5824736" cy="13205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A6A6A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792" y="2802673"/>
            <a:ext cx="24600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70B8"/>
                </a:solidFill>
                <a:latin typeface="Franklin Gothic Medium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9792" y="3090705"/>
            <a:ext cx="2460000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322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965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9311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6810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3672408"/>
          </a:xfrm>
          <a:prstGeom prst="rect">
            <a:avLst/>
          </a:prstGeom>
        </p:spPr>
        <p:txBody>
          <a:bodyPr/>
          <a:lstStyle>
            <a:lvl1pPr marL="216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1pPr>
            <a:lvl2pPr marL="540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2pPr>
            <a:lvl3pPr marL="82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3pPr>
            <a:lvl4pPr marL="100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4pPr>
            <a:lvl5pPr marL="118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1019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8598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48358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3924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084785"/>
            <a:ext cx="9144000" cy="5296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88024" y="2271524"/>
            <a:ext cx="3888432" cy="1589524"/>
          </a:xfrm>
          <a:prstGeom prst="round2DiagRect">
            <a:avLst>
              <a:gd name="adj1" fmla="val 9004"/>
              <a:gd name="adj2" fmla="val 0"/>
            </a:avLst>
          </a:prstGeom>
          <a:solidFill>
            <a:schemeClr val="bg1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0398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3929-AB66-4171-B31D-1598E0AD6067}" type="datetimeFigureOut">
              <a:rPr lang="hu-HU" smtClean="0"/>
              <a:pPr/>
              <a:t>2017.11.05.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2EE8-53CF-4912-A1F7-DC7C5352E9D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32440" y="6574492"/>
            <a:ext cx="432048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rgbClr val="43515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2C632D-FAE6-45B7-9C20-0AFFD2F99C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7365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52" r:id="rId4"/>
    <p:sldLayoutId id="2147483664" r:id="rId5"/>
    <p:sldLayoutId id="2147483653" r:id="rId6"/>
    <p:sldLayoutId id="2147483666" r:id="rId7"/>
    <p:sldLayoutId id="2147483665" r:id="rId8"/>
    <p:sldLayoutId id="2147483667" r:id="rId9"/>
    <p:sldLayoutId id="2147483668" r:id="rId10"/>
    <p:sldLayoutId id="2147483669" r:id="rId11"/>
    <p:sldLayoutId id="2147483676" r:id="rId12"/>
    <p:sldLayoutId id="21474836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0800000" flipV="1">
            <a:off x="755576" y="2564904"/>
            <a:ext cx="7632848" cy="2304256"/>
          </a:xfrm>
          <a:noFill/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solidFill>
                  <a:schemeClr val="bg2"/>
                </a:solidFill>
              </a:rPr>
              <a:t>A második digitális átállás </a:t>
            </a:r>
            <a:endParaRPr lang="hu-HU" sz="4000" dirty="0">
              <a:solidFill>
                <a:schemeClr val="bg2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3347864" y="3284984"/>
            <a:ext cx="1944216" cy="100811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tabLst>
                <a:tab pos="1435100" algn="l"/>
              </a:tabLst>
              <a:defRPr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tabLst>
                <a:tab pos="1435100" algn="l"/>
              </a:tabLst>
              <a:defRPr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tabLst>
                <a:tab pos="1435100" algn="l"/>
              </a:tabLst>
              <a:defRPr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tabLst>
                <a:tab pos="1435100" algn="l"/>
              </a:tabLst>
              <a:defRPr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tabLst>
                <a:tab pos="1435100" algn="l"/>
              </a:tabLst>
              <a:defRPr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		</a:t>
            </a:r>
            <a:endParaRPr lang="hu-H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139952" y="5301208"/>
            <a:ext cx="446449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2"/>
                </a:solidFill>
              </a:rPr>
              <a:t>Dr. Pados László</a:t>
            </a:r>
            <a:endParaRPr lang="hu-H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9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95536" y="5774486"/>
            <a:ext cx="846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+mn-ea" charset="0"/>
                <a:cs typeface="+mn-cs" charset="0"/>
              </a:rPr>
              <a:t>A 4.106 millió háztartásból a digitális földfelszíni tévézésben kb. 509 ezer háztartás érintett (ebből 29 ezer a nyaralójában).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Text Box 5"/>
          <p:cNvSpPr txBox="1">
            <a:spLocks noChangeArrowheads="1"/>
          </p:cNvSpPr>
          <p:nvPr/>
        </p:nvSpPr>
        <p:spPr bwMode="auto">
          <a:xfrm>
            <a:off x="827584" y="1052736"/>
            <a:ext cx="352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rgbClr val="606060"/>
                </a:solidFill>
                <a:effectLst/>
                <a:latin typeface="Calibri" pitchFamily="34" charset="0"/>
                <a:cs typeface="Arial" pitchFamily="34" charset="0"/>
              </a:rPr>
              <a:t>Ingyenes és fizetős digitális földfelszíni és egyéb TV előfizetések aránya (otthon)</a:t>
            </a:r>
            <a:endParaRPr kumimoji="0" lang="hu-H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0" y="1916832"/>
          <a:ext cx="4572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4572000" y="1916832"/>
          <a:ext cx="45720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65" name="Text Box 6"/>
          <p:cNvSpPr txBox="1">
            <a:spLocks noChangeArrowheads="1"/>
          </p:cNvSpPr>
          <p:nvPr/>
        </p:nvSpPr>
        <p:spPr bwMode="auto">
          <a:xfrm>
            <a:off x="5004048" y="1340768"/>
            <a:ext cx="3456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hu-HU" sz="1600" b="1" dirty="0" smtClean="0">
                <a:solidFill>
                  <a:srgbClr val="606060"/>
                </a:solidFill>
                <a:latin typeface="Calibri" pitchFamily="34" charset="0"/>
                <a:cs typeface="Arial" pitchFamily="34" charset="0"/>
              </a:rPr>
              <a:t>A digitális földfelszíni tévézésben érintett háztartások becsült száma</a:t>
            </a:r>
          </a:p>
        </p:txBody>
      </p:sp>
      <p:grpSp>
        <p:nvGrpSpPr>
          <p:cNvPr id="2066" name="Csoportba foglalás 2"/>
          <p:cNvGrpSpPr>
            <a:grpSpLocks/>
          </p:cNvGrpSpPr>
          <p:nvPr/>
        </p:nvGrpSpPr>
        <p:grpSpPr bwMode="auto">
          <a:xfrm>
            <a:off x="3779912" y="2924944"/>
            <a:ext cx="474216" cy="936104"/>
            <a:chOff x="0" y="0"/>
            <a:chExt cx="6486" cy="23050"/>
          </a:xfrm>
        </p:grpSpPr>
        <p:sp>
          <p:nvSpPr>
            <p:cNvPr id="4" name="Jobb oldali kapcsos zárójel 62631"/>
            <p:cNvSpPr>
              <a:spLocks/>
            </p:cNvSpPr>
            <p:nvPr/>
          </p:nvSpPr>
          <p:spPr bwMode="auto">
            <a:xfrm>
              <a:off x="0" y="0"/>
              <a:ext cx="2857" cy="23050"/>
            </a:xfrm>
            <a:prstGeom prst="rightBrace">
              <a:avLst>
                <a:gd name="adj1" fmla="val 36081"/>
                <a:gd name="adj2" fmla="val 48287"/>
              </a:avLst>
            </a:prstGeom>
            <a:noFill/>
            <a:ln w="38100">
              <a:solidFill>
                <a:srgbClr val="6060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2883" y="11167"/>
              <a:ext cx="3603" cy="0"/>
            </a:xfrm>
            <a:prstGeom prst="line">
              <a:avLst/>
            </a:prstGeom>
            <a:noFill/>
            <a:ln w="38100">
              <a:solidFill>
                <a:srgbClr val="60606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069" name="Szövegdoboz 1"/>
          <p:cNvSpPr txBox="1">
            <a:spLocks/>
          </p:cNvSpPr>
          <p:nvPr/>
        </p:nvSpPr>
        <p:spPr bwMode="auto">
          <a:xfrm>
            <a:off x="4067944" y="2924944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hu-HU" sz="105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12%</a:t>
            </a: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2771800" y="116632"/>
            <a:ext cx="6084000" cy="57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Földfelszíni TV penetráció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rPr>
              <a:t>Magyarország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chemeClr val="tx1">
                    <a:lumMod val="65000"/>
                    <a:lumOff val="35000"/>
                    <a:alpha val="43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3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195736" y="188640"/>
            <a:ext cx="5544616" cy="50405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Európai szabályozás</a:t>
            </a:r>
            <a:endParaRPr lang="hu-H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1560" y="836712"/>
            <a:ext cx="8208912" cy="5106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rgbClr val="00569E"/>
                </a:solidFill>
                <a:latin typeface="Arial" pitchFamily="34" charset="0"/>
                <a:cs typeface="Arial" pitchFamily="34" charset="0"/>
              </a:rPr>
              <a:t>Radio</a:t>
            </a:r>
            <a:r>
              <a:rPr lang="hu-HU" sz="2400" dirty="0" smtClean="0">
                <a:solidFill>
                  <a:srgbClr val="0056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solidFill>
                  <a:srgbClr val="00569E"/>
                </a:solidFill>
                <a:latin typeface="Arial" pitchFamily="34" charset="0"/>
                <a:cs typeface="Arial" pitchFamily="34" charset="0"/>
              </a:rPr>
              <a:t>Spectrum</a:t>
            </a:r>
            <a:r>
              <a:rPr lang="hu-HU" sz="2400" dirty="0" smtClean="0">
                <a:solidFill>
                  <a:srgbClr val="00569E"/>
                </a:solidFill>
                <a:latin typeface="Arial" pitchFamily="34" charset="0"/>
                <a:cs typeface="Arial" pitchFamily="34" charset="0"/>
              </a:rPr>
              <a:t> Policy Group (RSPG) javaslata alapján EU Parlament és Tanács </a:t>
            </a:r>
            <a:r>
              <a:rPr lang="hu-HU" sz="2400" b="1" dirty="0" smtClean="0">
                <a:solidFill>
                  <a:srgbClr val="00569E"/>
                </a:solidFill>
                <a:latin typeface="Arial" pitchFamily="34" charset="0"/>
                <a:cs typeface="Arial" pitchFamily="34" charset="0"/>
              </a:rPr>
              <a:t>2017-ben</a:t>
            </a:r>
            <a:r>
              <a:rPr lang="hu-HU" sz="2400" dirty="0" smtClean="0">
                <a:solidFill>
                  <a:srgbClr val="00569E"/>
                </a:solidFill>
                <a:latin typeface="Arial" pitchFamily="34" charset="0"/>
                <a:cs typeface="Arial" pitchFamily="34" charset="0"/>
              </a:rPr>
              <a:t> elfogadta a 2017/899 parlamenti, tanács (EU) határozatot: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2020 június 30-ig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 EU tagállamoknak lehetővé kell tenni a 694-790 MHz sáv használatát szélessávú elektronikus hírközlés céljára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2017 december 31-ig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tagországoknak le kell folytatni a nemzetközi frekvencia koordinációt és egyezményt kell kötni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2018 június 30-ig </a:t>
            </a:r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 átállás ütemezéséről nemzeti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ütemtervet kell készíteni (részletes megvalósítási lépésekkel)  és megküldeni az EU-nak</a:t>
            </a:r>
            <a:endParaRPr lang="hu-H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8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11"/>
          </p:nvPr>
        </p:nvSpPr>
        <p:spPr>
          <a:xfrm>
            <a:off x="2051720" y="116632"/>
            <a:ext cx="6495122" cy="72008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Lehet-e késleltetés és mikor?</a:t>
            </a:r>
            <a:endParaRPr lang="hu-HU" sz="2800" b="1" dirty="0"/>
          </a:p>
        </p:txBody>
      </p:sp>
      <p:sp>
        <p:nvSpPr>
          <p:cNvPr id="2" name="Téglalap 1"/>
          <p:cNvSpPr/>
          <p:nvPr/>
        </p:nvSpPr>
        <p:spPr>
          <a:xfrm>
            <a:off x="539552" y="105273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Lehetséges okok:</a:t>
            </a:r>
          </a:p>
          <a:p>
            <a:endParaRPr lang="en-US" sz="2400" dirty="0"/>
          </a:p>
          <a:p>
            <a:r>
              <a:rPr lang="en-US" sz="2400" b="1" dirty="0" smtClean="0"/>
              <a:t>(1) </a:t>
            </a:r>
            <a:r>
              <a:rPr lang="hu-HU" sz="2400" b="1" dirty="0" smtClean="0"/>
              <a:t>Megoldatlan </a:t>
            </a:r>
            <a:r>
              <a:rPr lang="hu-HU" sz="2400" b="1" dirty="0" err="1" smtClean="0"/>
              <a:t>határmenti</a:t>
            </a:r>
            <a:r>
              <a:rPr lang="hu-HU" sz="2400" b="1" dirty="0" smtClean="0"/>
              <a:t> koordináció, amely elfogadhatatlan zavarokat okoz</a:t>
            </a:r>
          </a:p>
          <a:p>
            <a:endParaRPr lang="en-US" sz="2400" dirty="0"/>
          </a:p>
          <a:p>
            <a:r>
              <a:rPr lang="en-US" sz="2400" b="1" dirty="0"/>
              <a:t>(2) </a:t>
            </a:r>
            <a:r>
              <a:rPr lang="hu-HU" sz="2400" b="1" dirty="0" smtClean="0"/>
              <a:t>Nagyszámú lakossági migráció esetén a korszerű műsorszóró szabványhoz való csatlakozás megoldatlansága</a:t>
            </a:r>
            <a:r>
              <a:rPr lang="en-US" sz="2400" b="1" dirty="0" smtClean="0"/>
              <a:t> </a:t>
            </a:r>
            <a:endParaRPr lang="hu-HU" sz="2400" b="1" dirty="0" smtClean="0"/>
          </a:p>
          <a:p>
            <a:endParaRPr lang="en-US" sz="2400" dirty="0"/>
          </a:p>
          <a:p>
            <a:r>
              <a:rPr lang="en-US" sz="2400" b="1" dirty="0"/>
              <a:t>(3) </a:t>
            </a:r>
            <a:r>
              <a:rPr lang="hu-HU" sz="2400" b="1" dirty="0" smtClean="0"/>
              <a:t>Az átmenet pénzügyi költségei meghaladják a mobil pályázatból származó várható bevételt</a:t>
            </a:r>
            <a:r>
              <a:rPr lang="en-US" sz="2400" b="1" dirty="0" smtClean="0"/>
              <a:t> </a:t>
            </a:r>
            <a:endParaRPr lang="hu-HU" sz="2400" b="1" dirty="0" smtClean="0"/>
          </a:p>
          <a:p>
            <a:endParaRPr lang="en-US" sz="2400" dirty="0"/>
          </a:p>
          <a:p>
            <a:r>
              <a:rPr lang="hu-HU" sz="2400" b="1" dirty="0"/>
              <a:t>(4) </a:t>
            </a:r>
            <a:r>
              <a:rPr lang="hu-HU" sz="2400" b="1" dirty="0" err="1"/>
              <a:t>force</a:t>
            </a:r>
            <a:r>
              <a:rPr lang="hu-HU" sz="2400" b="1" dirty="0"/>
              <a:t> </a:t>
            </a:r>
            <a:r>
              <a:rPr lang="hu-HU" sz="2400" b="1" dirty="0" err="1"/>
              <a:t>majeure</a:t>
            </a:r>
            <a:r>
              <a:rPr lang="hu-HU" sz="2400" b="1" dirty="0"/>
              <a:t>.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8059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11"/>
          </p:nvPr>
        </p:nvSpPr>
        <p:spPr>
          <a:xfrm>
            <a:off x="2051720" y="200447"/>
            <a:ext cx="6495122" cy="564257"/>
          </a:xfr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0" bIns="0" rtlCol="0" anchor="b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</a:rPr>
              <a:t>A sáv mobil célú felhasználásának  lehetséges korlátja Magyarországon</a:t>
            </a:r>
          </a:p>
        </p:txBody>
      </p:sp>
      <p:graphicFrame>
        <p:nvGraphicFramePr>
          <p:cNvPr id="5" name="Tartalom hely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393204"/>
              </p:ext>
            </p:extLst>
          </p:nvPr>
        </p:nvGraphicFramePr>
        <p:xfrm>
          <a:off x="179388" y="981075"/>
          <a:ext cx="8785100" cy="79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Tartalom helye 3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844824"/>
            <a:ext cx="61206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59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11"/>
          </p:nvPr>
        </p:nvSpPr>
        <p:spPr>
          <a:xfrm>
            <a:off x="1835696" y="-171400"/>
            <a:ext cx="6984776" cy="936104"/>
          </a:xfrm>
        </p:spPr>
        <p:txBody>
          <a:bodyPr>
            <a:noAutofit/>
          </a:bodyPr>
          <a:lstStyle/>
          <a:p>
            <a:r>
              <a:rPr lang="en-GB" sz="2800" cap="small" dirty="0">
                <a:solidFill>
                  <a:schemeClr val="accent1">
                    <a:lumMod val="75000"/>
                  </a:schemeClr>
                </a:solidFill>
              </a:rPr>
              <a:t>RSPG </a:t>
            </a:r>
            <a:r>
              <a:rPr lang="en-GB" sz="2800" cap="small" dirty="0" smtClean="0">
                <a:solidFill>
                  <a:schemeClr val="accent1">
                    <a:lumMod val="75000"/>
                  </a:schemeClr>
                </a:solidFill>
              </a:rPr>
              <a:t>second </a:t>
            </a:r>
            <a:r>
              <a:rPr lang="en-GB" sz="2800" cap="small" dirty="0">
                <a:solidFill>
                  <a:schemeClr val="accent1">
                    <a:lumMod val="75000"/>
                  </a:schemeClr>
                </a:solidFill>
              </a:rPr>
              <a:t>Questionnaire </a:t>
            </a:r>
            <a:r>
              <a:rPr lang="en-GB" sz="2800" cap="small" dirty="0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r>
              <a:rPr lang="hu-HU" sz="2800" cap="small" dirty="0" smtClean="0">
                <a:solidFill>
                  <a:schemeClr val="accent1">
                    <a:lumMod val="75000"/>
                  </a:schemeClr>
                </a:solidFill>
              </a:rPr>
              <a:t> (1)</a:t>
            </a:r>
            <a:r>
              <a:rPr lang="en-GB" sz="2800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08" y="980728"/>
            <a:ext cx="88569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994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11"/>
          </p:nvPr>
        </p:nvSpPr>
        <p:spPr>
          <a:xfrm>
            <a:off x="1878816" y="277664"/>
            <a:ext cx="6984776" cy="620688"/>
          </a:xfrm>
        </p:spPr>
        <p:txBody>
          <a:bodyPr>
            <a:noAutofit/>
          </a:bodyPr>
          <a:lstStyle/>
          <a:p>
            <a:r>
              <a:rPr lang="en-GB" sz="2800" cap="small" dirty="0">
                <a:solidFill>
                  <a:schemeClr val="accent1">
                    <a:lumMod val="75000"/>
                  </a:schemeClr>
                </a:solidFill>
              </a:rPr>
              <a:t>RSPG second Questionnaire results (2)</a:t>
            </a:r>
          </a:p>
          <a:p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560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615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608512"/>
          </a:xfrm>
        </p:spPr>
        <p:txBody>
          <a:bodyPr/>
          <a:lstStyle/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solidFill>
                  <a:srgbClr val="FF0000"/>
                </a:solidFill>
                <a:ea typeface="Calibri"/>
                <a:cs typeface="Times New Roman"/>
              </a:rPr>
              <a:t>Az ingyenes platform változatlan működtetése </a:t>
            </a:r>
            <a:r>
              <a:rPr lang="hu-HU" sz="1800" dirty="0">
                <a:ea typeface="Calibri"/>
                <a:cs typeface="Times New Roman"/>
              </a:rPr>
              <a:t>mellett lehetővé tesszük a </a:t>
            </a:r>
            <a:r>
              <a:rPr lang="hu-HU" sz="1800" b="1" dirty="0">
                <a:solidFill>
                  <a:srgbClr val="FF0000"/>
                </a:solidFill>
                <a:ea typeface="Calibri"/>
                <a:cs typeface="Times New Roman"/>
              </a:rPr>
              <a:t>technológiaváltást az előfizetéses kereskedelmi műsorok továbbítására </a:t>
            </a:r>
            <a:r>
              <a:rPr lang="hu-HU" sz="1800" dirty="0">
                <a:ea typeface="Calibri"/>
                <a:cs typeface="Times New Roman"/>
              </a:rPr>
              <a:t>használt multiplexen. </a:t>
            </a:r>
            <a:endParaRPr lang="hu-HU" sz="1800" dirty="0" smtClean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 smtClean="0">
                <a:ea typeface="Calibri"/>
                <a:cs typeface="Times New Roman"/>
              </a:rPr>
              <a:t>A </a:t>
            </a:r>
            <a:r>
              <a:rPr lang="hu-HU" sz="1800" dirty="0">
                <a:ea typeface="Calibri"/>
                <a:cs typeface="Times New Roman"/>
              </a:rPr>
              <a:t>fizetős kereskedelmi műsorok száma a technológiaváltás kettő vagy három új technológiájú multiplexet eredményezne, két új multiplex esetén a jelenlegihez hasonló maradna a műsorkínálat. </a:t>
            </a:r>
            <a:endParaRPr lang="hu-HU" sz="1800" dirty="0" smtClean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dirty="0" smtClean="0">
                <a:ea typeface="Calibri"/>
                <a:cs typeface="Times New Roman"/>
              </a:rPr>
              <a:t>A technológiaváltás </a:t>
            </a:r>
            <a:r>
              <a:rPr lang="hu-HU" sz="1800" dirty="0">
                <a:ea typeface="Calibri"/>
                <a:cs typeface="Times New Roman"/>
              </a:rPr>
              <a:t>adó-, és vevőoldalon is eszközcserét, vagy vevő oldalon kiegészítő eszközök (</a:t>
            </a:r>
            <a:r>
              <a:rPr lang="hu-HU" sz="1800" dirty="0" err="1">
                <a:ea typeface="Calibri"/>
                <a:cs typeface="Times New Roman"/>
              </a:rPr>
              <a:t>Set-Top</a:t>
            </a:r>
            <a:r>
              <a:rPr lang="hu-HU" sz="1800" dirty="0">
                <a:ea typeface="Calibri"/>
                <a:cs typeface="Times New Roman"/>
              </a:rPr>
              <a:t> </a:t>
            </a:r>
            <a:r>
              <a:rPr lang="hu-HU" sz="1800" dirty="0" err="1">
                <a:ea typeface="Calibri"/>
                <a:cs typeface="Times New Roman"/>
              </a:rPr>
              <a:t>Box</a:t>
            </a:r>
            <a:r>
              <a:rPr lang="hu-HU" sz="1800" dirty="0">
                <a:ea typeface="Calibri"/>
                <a:cs typeface="Times New Roman"/>
              </a:rPr>
              <a:t>) alkalmazását igényelheti, ezért </a:t>
            </a:r>
            <a:r>
              <a:rPr lang="hu-HU" sz="1800" b="1" dirty="0">
                <a:solidFill>
                  <a:srgbClr val="FF0000"/>
                </a:solidFill>
                <a:ea typeface="Calibri"/>
                <a:cs typeface="Times New Roman"/>
              </a:rPr>
              <a:t>az előfizetéses TV szolgáltatónál mindenképpen megjelennek a technológiaváltás </a:t>
            </a:r>
            <a:r>
              <a:rPr lang="hu-HU" sz="1800" b="1" dirty="0" smtClean="0">
                <a:solidFill>
                  <a:srgbClr val="FF0000"/>
                </a:solidFill>
                <a:ea typeface="Calibri"/>
                <a:cs typeface="Times New Roman"/>
              </a:rPr>
              <a:t>költségei.</a:t>
            </a:r>
            <a:r>
              <a:rPr lang="hu-HU" sz="1800" dirty="0" smtClean="0">
                <a:ea typeface="Calibri"/>
                <a:cs typeface="Times New Roman"/>
              </a:rPr>
              <a:t> </a:t>
            </a:r>
            <a:endParaRPr lang="hu-HU" sz="1800" dirty="0"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1800" b="1" dirty="0">
                <a:solidFill>
                  <a:srgbClr val="FF0000"/>
                </a:solidFill>
                <a:ea typeface="Calibri"/>
                <a:cs typeface="Times New Roman"/>
              </a:rPr>
              <a:t>Az ingyenes közszolgálati műsorokat nézőket azonban nem terheli semmilyen költség </a:t>
            </a:r>
            <a:r>
              <a:rPr lang="hu-HU" sz="1800" dirty="0">
                <a:ea typeface="Calibri"/>
                <a:cs typeface="Times New Roman"/>
              </a:rPr>
              <a:t>az átállás során, és ezzel kapcsolatban az államnak sem merülnek fel költségei. </a:t>
            </a: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hu-HU" sz="1500" dirty="0" smtClean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pPr lvl="0"/>
            <a:r>
              <a:rPr lang="hu-HU" sz="1700" dirty="0">
                <a:solidFill>
                  <a:srgbClr val="8C2578"/>
                </a:solidFill>
              </a:rPr>
              <a:t>470–790 MHZ FREKVENCIASÁV HAZAI HASZNÁLATA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691680" y="117217"/>
            <a:ext cx="7200800" cy="57547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700 MHz alatti  frekvenciasáv  használata országos digitális TV hálózatokban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chemeClr val="tx1">
                    <a:lumMod val="65000"/>
                    <a:lumOff val="35000"/>
                    <a:alpha val="43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3" name="AutoShape 1"/>
          <p:cNvSpPr>
            <a:spLocks noGrp="1"/>
          </p:cNvSpPr>
          <p:nvPr>
            <p:ph type="body" sz="half" idx="2"/>
          </p:nvPr>
        </p:nvSpPr>
        <p:spPr bwMode="auto">
          <a:xfrm>
            <a:off x="617239" y="980729"/>
            <a:ext cx="8219256" cy="864095"/>
          </a:xfrm>
          <a:prstGeom prst="roundRect">
            <a:avLst>
              <a:gd name="adj" fmla="val 16667"/>
            </a:avLst>
          </a:prstGeom>
          <a:solidFill>
            <a:srgbClr val="F38232"/>
          </a:solidFill>
          <a:ln w="25400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/>
            <a:r>
              <a:rPr lang="hu-HU" sz="2400" b="1" dirty="0">
                <a:solidFill>
                  <a:schemeClr val="bg1"/>
                </a:solidFill>
              </a:rPr>
              <a:t>Csak a fizetős szolgáltatás esetén van </a:t>
            </a:r>
            <a:endParaRPr lang="hu-HU" sz="24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hu-HU" sz="2400" b="1" dirty="0" smtClean="0">
                <a:solidFill>
                  <a:schemeClr val="bg1"/>
                </a:solidFill>
              </a:rPr>
              <a:t>technológiai </a:t>
            </a:r>
            <a:r>
              <a:rPr lang="hu-HU" sz="2400" b="1" dirty="0">
                <a:solidFill>
                  <a:schemeClr val="bg1"/>
                </a:solidFill>
              </a:rPr>
              <a:t>váltás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1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>
          <a:xfrm>
            <a:off x="617239" y="1124745"/>
            <a:ext cx="8219256" cy="52565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Kezelendő probléma: </a:t>
            </a:r>
            <a:r>
              <a:rPr lang="hu-HU" dirty="0"/>
              <a:t>a sávkiürítést követően rendelkezésre álló </a:t>
            </a:r>
            <a:r>
              <a:rPr lang="hu-HU" b="1" dirty="0">
                <a:solidFill>
                  <a:srgbClr val="FF0000"/>
                </a:solidFill>
              </a:rPr>
              <a:t>szűkösebb frekvenciakészlet.</a:t>
            </a:r>
            <a:r>
              <a:rPr lang="hu-HU" b="1" dirty="0"/>
              <a:t> </a:t>
            </a:r>
            <a:endParaRPr lang="hu-HU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jelenleg 37 helyi televízió </a:t>
            </a:r>
            <a:r>
              <a:rPr lang="hu-HU" dirty="0" smtClean="0"/>
              <a:t>adóból </a:t>
            </a:r>
            <a:r>
              <a:rPr lang="hu-HU" b="1" dirty="0">
                <a:solidFill>
                  <a:srgbClr val="FF0000"/>
                </a:solidFill>
              </a:rPr>
              <a:t>14 közvetlenül érintett </a:t>
            </a:r>
            <a:r>
              <a:rPr lang="hu-HU" dirty="0"/>
              <a:t>a kiürítésre kerülő 700 MHz </a:t>
            </a:r>
            <a:r>
              <a:rPr lang="hu-HU" dirty="0" smtClean="0"/>
              <a:t>frekvenciasávban.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37 helyi televízió </a:t>
            </a:r>
            <a:r>
              <a:rPr lang="hu-HU" b="1" dirty="0">
                <a:solidFill>
                  <a:srgbClr val="FF0000"/>
                </a:solidFill>
              </a:rPr>
              <a:t>2020. szeptember 5-ig </a:t>
            </a:r>
            <a:r>
              <a:rPr lang="hu-HU" dirty="0" smtClean="0"/>
              <a:t>történő </a:t>
            </a:r>
            <a:r>
              <a:rPr lang="hu-HU" b="1" dirty="0">
                <a:solidFill>
                  <a:srgbClr val="FF0000"/>
                </a:solidFill>
              </a:rPr>
              <a:t>zavartalan üzemeltetésének lehetősége </a:t>
            </a:r>
            <a:r>
              <a:rPr lang="hu-HU" dirty="0"/>
              <a:t>– médiajogi és hírközlési szempontból egyaránt – rendeződött azzal, hogy az Országgyűlés a 2016.évi CLXVIII. törvény 35.§</a:t>
            </a:r>
            <a:r>
              <a:rPr lang="hu-HU" dirty="0" err="1"/>
              <a:t>-val</a:t>
            </a:r>
            <a:r>
              <a:rPr lang="hu-HU" dirty="0"/>
              <a:t> módosította a </a:t>
            </a:r>
            <a:r>
              <a:rPr lang="hu-HU" dirty="0" err="1"/>
              <a:t>Dtv</a:t>
            </a:r>
            <a:r>
              <a:rPr lang="hu-HU" dirty="0"/>
              <a:t>. 38. § (1) bekezdését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 smtClean="0"/>
              <a:t>frekvenciakészlet </a:t>
            </a:r>
            <a:r>
              <a:rPr lang="hu-HU" dirty="0"/>
              <a:t>frekvenciagazdálkodási szempontok alapján történő egységes kezelése miatt </a:t>
            </a:r>
            <a:r>
              <a:rPr lang="hu-HU" b="1" dirty="0">
                <a:solidFill>
                  <a:srgbClr val="FF0000"/>
                </a:solidFill>
              </a:rPr>
              <a:t>a helyi és körzeti </a:t>
            </a:r>
            <a:r>
              <a:rPr lang="hu-HU" b="1" dirty="0" smtClean="0">
                <a:solidFill>
                  <a:srgbClr val="FF0000"/>
                </a:solidFill>
              </a:rPr>
              <a:t>vételkörzetű műsorszóró </a:t>
            </a:r>
            <a:r>
              <a:rPr lang="hu-HU" b="1" dirty="0">
                <a:solidFill>
                  <a:srgbClr val="FF0000"/>
                </a:solidFill>
              </a:rPr>
              <a:t>adó üzemeltetési pályázatait </a:t>
            </a:r>
            <a:r>
              <a:rPr lang="hu-HU" dirty="0" smtClean="0"/>
              <a:t>indokolt </a:t>
            </a:r>
            <a:r>
              <a:rPr lang="hu-HU" dirty="0"/>
              <a:t>és célszerű </a:t>
            </a:r>
            <a:r>
              <a:rPr lang="hu-HU" b="1" dirty="0" smtClean="0">
                <a:solidFill>
                  <a:srgbClr val="FF0000"/>
                </a:solidFill>
              </a:rPr>
              <a:t>az </a:t>
            </a:r>
            <a:r>
              <a:rPr lang="hu-HU" b="1" dirty="0">
                <a:solidFill>
                  <a:srgbClr val="FF0000"/>
                </a:solidFill>
              </a:rPr>
              <a:t>országos földfelszíni digitális televízió </a:t>
            </a:r>
            <a:r>
              <a:rPr lang="hu-HU" b="1" dirty="0" smtClean="0">
                <a:solidFill>
                  <a:srgbClr val="FF0000"/>
                </a:solidFill>
              </a:rPr>
              <a:t>műsorszóró </a:t>
            </a:r>
            <a:r>
              <a:rPr lang="hu-HU" b="1" dirty="0">
                <a:solidFill>
                  <a:srgbClr val="FF0000"/>
                </a:solidFill>
              </a:rPr>
              <a:t>hálózat üzemeltetési </a:t>
            </a:r>
            <a:r>
              <a:rPr lang="hu-HU" b="1" dirty="0" smtClean="0">
                <a:solidFill>
                  <a:srgbClr val="FF0000"/>
                </a:solidFill>
              </a:rPr>
              <a:t>pályázattal </a:t>
            </a:r>
            <a:r>
              <a:rPr lang="hu-HU" b="1" dirty="0">
                <a:solidFill>
                  <a:srgbClr val="FF0000"/>
                </a:solidFill>
              </a:rPr>
              <a:t>párhuzamosan lebonyolítani.</a:t>
            </a: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0" lvl="1">
              <a:lnSpc>
                <a:spcPts val="2200"/>
              </a:lnSpc>
              <a:spcBef>
                <a:spcPts val="0"/>
              </a:spcBef>
            </a:pP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</a:rPr>
              <a:t>Helyi televíziózás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86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>
          <a:xfrm>
            <a:off x="611560" y="1268760"/>
            <a:ext cx="8219256" cy="4835895"/>
          </a:xfrm>
        </p:spPr>
        <p:txBody>
          <a:bodyPr/>
          <a:lstStyle/>
          <a:p>
            <a:pPr marL="342900" indent="-342900" fontAlgn="t">
              <a:buFont typeface="Arial" panose="020B0604020202020204" pitchFamily="34" charset="0"/>
              <a:buChar char="•"/>
            </a:pPr>
            <a:endParaRPr lang="hu-HU" b="1" dirty="0" smtClean="0"/>
          </a:p>
          <a:p>
            <a:pPr marL="342900" indent="-342900" algn="just" fontAlgn="t">
              <a:buFont typeface="Arial" panose="020B0604020202020204" pitchFamily="34" charset="0"/>
              <a:buChar char="•"/>
            </a:pPr>
            <a:r>
              <a:rPr lang="hu-HU" dirty="0"/>
              <a:t>Műsorszórás, PMSE  részére továbbra is </a:t>
            </a:r>
            <a:r>
              <a:rPr lang="hu-HU" dirty="0" smtClean="0"/>
              <a:t>biztosítani legalább </a:t>
            </a:r>
            <a:r>
              <a:rPr lang="hu-HU" b="1" dirty="0" smtClean="0">
                <a:solidFill>
                  <a:srgbClr val="FF0000"/>
                </a:solidFill>
              </a:rPr>
              <a:t>2032-ig a 470-694 MHz sávot</a:t>
            </a:r>
            <a:endParaRPr lang="hu-HU" b="1" dirty="0">
              <a:solidFill>
                <a:srgbClr val="FF0000"/>
              </a:solidFill>
            </a:endParaRPr>
          </a:p>
          <a:p>
            <a:pPr marL="342900" indent="-342900" algn="just" fontAlgn="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 algn="just" fontAlgn="t">
              <a:buFont typeface="Arial" panose="020B0604020202020204" pitchFamily="34" charset="0"/>
              <a:buChar char="•"/>
            </a:pPr>
            <a:r>
              <a:rPr lang="hu-HU" dirty="0" smtClean="0"/>
              <a:t>Szabályozási </a:t>
            </a:r>
            <a:r>
              <a:rPr lang="hu-HU" dirty="0"/>
              <a:t>feladatok</a:t>
            </a:r>
          </a:p>
          <a:p>
            <a:pPr lvl="1" algn="just" fontAlgn="t"/>
            <a:r>
              <a:rPr lang="hu-HU" sz="2000" dirty="0" smtClean="0"/>
              <a:t>törvény </a:t>
            </a:r>
            <a:r>
              <a:rPr lang="hu-HU" sz="2000" dirty="0"/>
              <a:t>módosítás előkészítése (2020 utáni használat feltételeiről törvényi szabályozás, műszaki szabályok rögzítése), </a:t>
            </a:r>
            <a:r>
              <a:rPr lang="hu-HU" sz="2000" dirty="0" smtClean="0"/>
              <a:t>NMHH </a:t>
            </a:r>
            <a:r>
              <a:rPr lang="hu-HU" sz="2000" dirty="0"/>
              <a:t>rendeletek megfelelő </a:t>
            </a:r>
            <a:r>
              <a:rPr lang="hu-HU" sz="2000" dirty="0" smtClean="0"/>
              <a:t>módosítása</a:t>
            </a:r>
            <a:endParaRPr lang="hu-HU" sz="2000" dirty="0"/>
          </a:p>
          <a:p>
            <a:pPr lvl="1" algn="just" fontAlgn="t"/>
            <a:r>
              <a:rPr lang="hu-HU" sz="2000" b="1" dirty="0" smtClean="0">
                <a:solidFill>
                  <a:srgbClr val="FF0000"/>
                </a:solidFill>
              </a:rPr>
              <a:t>Határidő: 2018</a:t>
            </a:r>
            <a:r>
              <a:rPr lang="hu-HU" sz="2000" b="1" dirty="0">
                <a:solidFill>
                  <a:srgbClr val="FF0000"/>
                </a:solidFill>
              </a:rPr>
              <a:t>. június 30</a:t>
            </a:r>
            <a:r>
              <a:rPr lang="hu-HU" sz="2000" dirty="0" smtClean="0"/>
              <a:t>.</a:t>
            </a:r>
          </a:p>
          <a:p>
            <a:pPr lvl="1" algn="just" fontAlgn="t"/>
            <a:endParaRPr lang="hu-HU" sz="2000" dirty="0" smtClean="0"/>
          </a:p>
          <a:p>
            <a:pPr marL="342900" indent="-342900" algn="just" fontAlgn="t">
              <a:buFont typeface="Arial" panose="020B0604020202020204" pitchFamily="34" charset="0"/>
              <a:buChar char="•"/>
            </a:pPr>
            <a:r>
              <a:rPr lang="hu-HU" dirty="0" smtClean="0"/>
              <a:t>Országos</a:t>
            </a:r>
            <a:r>
              <a:rPr lang="hu-HU" dirty="0"/>
              <a:t>, és a </a:t>
            </a:r>
            <a:r>
              <a:rPr lang="hu-HU" dirty="0" smtClean="0"/>
              <a:t>helyi </a:t>
            </a:r>
            <a:r>
              <a:rPr lang="hu-HU" dirty="0"/>
              <a:t>multiplex </a:t>
            </a:r>
            <a:r>
              <a:rPr lang="hu-HU" b="1" dirty="0">
                <a:solidFill>
                  <a:srgbClr val="FF0000"/>
                </a:solidFill>
              </a:rPr>
              <a:t>pályázatok lefolytatása</a:t>
            </a:r>
            <a:r>
              <a:rPr lang="hu-HU" dirty="0"/>
              <a:t>, </a:t>
            </a:r>
            <a:r>
              <a:rPr lang="hu-HU" dirty="0" smtClean="0"/>
              <a:t>lezárása: </a:t>
            </a:r>
            <a:endParaRPr lang="hu-HU" dirty="0"/>
          </a:p>
          <a:p>
            <a:pPr algn="just" fontAlgn="t"/>
            <a:r>
              <a:rPr lang="hu-HU" dirty="0" smtClean="0"/>
              <a:t>      </a:t>
            </a:r>
            <a:r>
              <a:rPr lang="hu-HU" b="1" dirty="0" smtClean="0">
                <a:solidFill>
                  <a:srgbClr val="FF0000"/>
                </a:solidFill>
              </a:rPr>
              <a:t>Határidő: 2019</a:t>
            </a:r>
            <a:r>
              <a:rPr lang="hu-HU" b="1" dirty="0">
                <a:solidFill>
                  <a:srgbClr val="FF0000"/>
                </a:solidFill>
              </a:rPr>
              <a:t>. szeptember</a:t>
            </a:r>
          </a:p>
          <a:p>
            <a:pPr fontAlgn="t"/>
            <a:endParaRPr lang="hu-HU" dirty="0"/>
          </a:p>
          <a:p>
            <a:pPr fontAlgn="t"/>
            <a:r>
              <a:rPr lang="hu-HU" b="1" dirty="0"/>
              <a:t> </a:t>
            </a:r>
            <a:endParaRPr lang="hu-HU" dirty="0"/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0" lvl="1" algn="ctr">
              <a:lnSpc>
                <a:spcPts val="2200"/>
              </a:lnSpc>
              <a:spcBef>
                <a:spcPts val="0"/>
              </a:spcBef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 Nemzeti ütemterv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820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27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3131840" y="116632"/>
            <a:ext cx="5256584" cy="675456"/>
          </a:xfrm>
          <a:noFill/>
          <a:ln w="19050">
            <a:noFill/>
          </a:ln>
        </p:spPr>
        <p:txBody>
          <a:bodyPr>
            <a:noAutofit/>
          </a:bodyPr>
          <a:lstStyle/>
          <a:p>
            <a:pPr algn="ctr"/>
            <a:r>
              <a:rPr lang="hu-HU" sz="2800" b="1" dirty="0" smtClean="0">
                <a:solidFill>
                  <a:srgbClr val="00569E"/>
                </a:solidFill>
                <a:latin typeface="Arial" pitchFamily="34" charset="0"/>
                <a:cs typeface="Arial" pitchFamily="34" charset="0"/>
              </a:rPr>
              <a:t>Szabályozási folyamatok</a:t>
            </a:r>
            <a:endParaRPr lang="hu-HU" sz="2800" b="1" dirty="0">
              <a:solidFill>
                <a:srgbClr val="005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39552" y="119675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</p:txBody>
      </p:sp>
      <p:sp>
        <p:nvSpPr>
          <p:cNvPr id="9" name="Téglalap 8"/>
          <p:cNvSpPr/>
          <p:nvPr/>
        </p:nvSpPr>
        <p:spPr>
          <a:xfrm>
            <a:off x="323528" y="1124744"/>
            <a:ext cx="8352928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u-H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hu-H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rádiótávközlés fejlődése:</a:t>
            </a:r>
            <a:endParaRPr lang="hu-H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új szolgálatok jelennek meg: frekvenciaigény (5G, M2M),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hullámhossz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függvényében más távolságig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használhatók,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átviteli kapacitáshoz sávszélességre van szükség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az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egyes frekvenciasávok értéke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különböző.</a:t>
            </a:r>
            <a:endParaRPr lang="hu-H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Következmény</a:t>
            </a:r>
            <a:r>
              <a:rPr lang="hu-H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frekvenciasávok kiosztását és a használat szabályozását újra kell gondolni,</a:t>
            </a:r>
            <a:endParaRPr lang="hu-H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Nemzetközi Távközlési Egyesület (ITU) 3-4 évenként módosított Nemzetközi Rádiószabályzatot ad ki,</a:t>
            </a:r>
            <a:endParaRPr lang="hu-H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EU: harmonizált frekvenciahasználatra törekszik, szabályoz, határidőket szab meg,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 tagországok: megvalósítják az új követelményeket.</a:t>
            </a:r>
            <a:endParaRPr lang="hu-H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hu-H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8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1484784"/>
            <a:ext cx="8352928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GE’06 Terv: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országos digitális TV hálózatra frekvencia az UHF sávban</a:t>
            </a:r>
          </a:p>
          <a:p>
            <a:pPr lvl="1" algn="just"/>
            <a:r>
              <a:rPr lang="hu-H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Pályáztatva: 5 országos hálózat frekvencia készlete</a:t>
            </a:r>
          </a:p>
          <a:p>
            <a:pPr lvl="1" algn="just"/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Rádióengedély: 2020-ig</a:t>
            </a: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országos digitális TV hálózatra frekvencia a VHF sávban</a:t>
            </a:r>
          </a:p>
          <a:p>
            <a:pPr lvl="2" algn="just"/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Jelenleg nincs tervezve a felhasználás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országos digitális műsorszóró hálózatra (T-DAB) frekvencia a VHF sávban </a:t>
            </a:r>
          </a:p>
          <a:p>
            <a:pPr algn="just"/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hu-H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Pályáztatva: 1 országos hálózat</a:t>
            </a:r>
          </a:p>
          <a:p>
            <a:pPr algn="just"/>
            <a:r>
              <a:rPr lang="hu-H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Rádióengedély: 2020-ig</a:t>
            </a:r>
          </a:p>
          <a:p>
            <a:pPr algn="just"/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u-H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55776" y="116632"/>
            <a:ext cx="63367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569E"/>
                </a:solidFill>
                <a:latin typeface="Arial" pitchFamily="34" charset="0"/>
                <a:cs typeface="Arial" pitchFamily="34" charset="0"/>
              </a:rPr>
              <a:t>Átállás a digitális TV műsorszórásra</a:t>
            </a:r>
            <a:endParaRPr lang="hu-HU" sz="2800" b="1" dirty="0">
              <a:solidFill>
                <a:srgbClr val="0056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1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églalap 39"/>
          <p:cNvSpPr/>
          <p:nvPr/>
        </p:nvSpPr>
        <p:spPr>
          <a:xfrm>
            <a:off x="179513" y="1124744"/>
            <a:ext cx="871296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WRC- 07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Rádiótávközlési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Világértekezlet: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400" dirty="0" smtClean="0">
                <a:latin typeface="Arial" pitchFamily="34" charset="0"/>
                <a:cs typeface="Arial" pitchFamily="34" charset="0"/>
              </a:rPr>
            </a:br>
            <a:r>
              <a:rPr lang="hu-HU" sz="2400" dirty="0" smtClean="0">
                <a:latin typeface="Arial" pitchFamily="34" charset="0"/>
                <a:cs typeface="Arial" pitchFamily="34" charset="0"/>
              </a:rPr>
              <a:t>  Az 1.Körzetben a mobilszolgálat részére is felosztotta a 790-862 MHz sávot elsődleges jelleggel   (a felosztás általánosan 2015. június 17-én lépett életbe).</a:t>
            </a:r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EU szabályozás: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2012. február 15-én fogadta el </a:t>
            </a:r>
            <a:r>
              <a:rPr lang="hu-H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 Európai Parlament az első ötéves Rádióspektrum Politikai Programot (RSPP).</a:t>
            </a:r>
            <a:endParaRPr lang="hu-H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Tartalma (790-862 MHz sávra):    lefolytatni az  engedélyezési eljárást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annak az elektronikus hírközlési szolgáltatások rendelkezésére bocsátása céljából</a:t>
            </a:r>
          </a:p>
          <a:p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Analóg-digitális TV átállás határideje az EU-ban: 2013</a:t>
            </a:r>
          </a:p>
          <a:p>
            <a:pPr algn="just"/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digitális átállás + áthangolás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feladatait 2013 december végéig megoldottuk.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ekerekített téglalap 40"/>
          <p:cNvSpPr/>
          <p:nvPr/>
        </p:nvSpPr>
        <p:spPr>
          <a:xfrm>
            <a:off x="2339752" y="116632"/>
            <a:ext cx="6264696" cy="64807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569E"/>
                </a:solidFill>
                <a:latin typeface="Arial" pitchFamily="34" charset="0"/>
                <a:cs typeface="Arial" pitchFamily="34" charset="0"/>
              </a:rPr>
              <a:t>Nemzetközi szabályozás I.</a:t>
            </a:r>
            <a:endParaRPr lang="hu-HU" sz="2800" b="1" dirty="0">
              <a:solidFill>
                <a:srgbClr val="0056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8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1979712" y="116632"/>
            <a:ext cx="7164288" cy="57606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569E"/>
                </a:solidFill>
                <a:latin typeface="Arial" pitchFamily="34" charset="0"/>
                <a:cs typeface="Arial" pitchFamily="34" charset="0"/>
              </a:rPr>
              <a:t>Frekvencia felhasználás 1.DD után </a:t>
            </a:r>
            <a:endParaRPr lang="hu-HU" sz="2800" b="1" i="1" dirty="0">
              <a:solidFill>
                <a:srgbClr val="0056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95536" y="119675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CEPT keretében kidolgozásra került a 790-862 MHz-es sávnak a mobil szolgálat által történő igénybevételét lehetővé tevő csatorna-kiosztási terv, amely az ECC/DEC/(09)03 határozatban került rögzítésre.</a:t>
            </a:r>
          </a:p>
          <a:p>
            <a:pPr>
              <a:spcBef>
                <a:spcPct val="50000"/>
              </a:spcBef>
            </a:pPr>
            <a:endParaRPr lang="hu-HU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627784" y="2492896"/>
            <a:ext cx="4824536" cy="400110"/>
          </a:xfrm>
          <a:prstGeom prst="rect">
            <a:avLst/>
          </a:prstGeom>
          <a:solidFill>
            <a:srgbClr val="E5F1FA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61-69 TV csatornák frekvenciasávja </a:t>
            </a:r>
            <a:endParaRPr lang="hu-HU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oup 75"/>
          <p:cNvGraphicFramePr>
            <a:graphicFrameLocks noGrp="1"/>
          </p:cNvGraphicFramePr>
          <p:nvPr/>
        </p:nvGraphicFramePr>
        <p:xfrm>
          <a:off x="323526" y="3212976"/>
          <a:ext cx="8425435" cy="1392397"/>
        </p:xfrm>
        <a:graphic>
          <a:graphicData uri="http://schemas.openxmlformats.org/drawingml/2006/table">
            <a:tbl>
              <a:tblPr/>
              <a:tblGrid>
                <a:gridCol w="353861"/>
                <a:gridCol w="590838"/>
                <a:gridCol w="595641"/>
                <a:gridCol w="595641"/>
                <a:gridCol w="594039"/>
                <a:gridCol w="597242"/>
                <a:gridCol w="595641"/>
                <a:gridCol w="933490"/>
                <a:gridCol w="594040"/>
                <a:gridCol w="594039"/>
                <a:gridCol w="595641"/>
                <a:gridCol w="595641"/>
                <a:gridCol w="594040"/>
                <a:gridCol w="595641"/>
              </a:tblGrid>
              <a:tr h="525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791-796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796- 801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801-806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806- 811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811-816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816- 821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821- 832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832- 837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837- 842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842- 847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847- 852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852- 857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857- 862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Guard</a:t>
                      </a:r>
                      <a:br>
                        <a:rPr kumimoji="0" lang="en-GB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GB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band</a:t>
                      </a: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Downlink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Duplex</a:t>
                      </a:r>
                      <a:b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gap</a:t>
                      </a:r>
                      <a:r>
                        <a:rPr kumimoji="0" lang="en-GB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Uplink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84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MHz</a:t>
                      </a: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 MHz (6 blocks of 5 MHz)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 MHz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 MHz (6 blocks of 5 MHz)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églalap 9"/>
          <p:cNvSpPr/>
          <p:nvPr/>
        </p:nvSpPr>
        <p:spPr>
          <a:xfrm>
            <a:off x="683568" y="481399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00569E"/>
                </a:solidFill>
              </a:rPr>
              <a:t>Az NMHH a mobil pályáztatást 2014-ben sikeresen lefolytatta.</a:t>
            </a:r>
            <a:endParaRPr lang="hu-HU" sz="2400" dirty="0" smtClean="0">
              <a:solidFill>
                <a:srgbClr val="0056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8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196753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WRC- 12 </a:t>
            </a:r>
            <a:r>
              <a:rPr lang="hu-HU" sz="2400" b="1" dirty="0" err="1" smtClean="0">
                <a:latin typeface="Arial" pitchFamily="34" charset="0"/>
                <a:cs typeface="Arial" pitchFamily="34" charset="0"/>
              </a:rPr>
              <a:t>Rádiótávközlési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Világértekezlet: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400" dirty="0" smtClean="0">
                <a:latin typeface="Arial" pitchFamily="34" charset="0"/>
                <a:cs typeface="Arial" pitchFamily="34" charset="0"/>
              </a:rPr>
            </a:br>
            <a:r>
              <a:rPr lang="hu-HU" sz="2400" dirty="0" smtClean="0">
                <a:latin typeface="Arial" pitchFamily="34" charset="0"/>
                <a:cs typeface="Arial" pitchFamily="34" charset="0"/>
              </a:rPr>
              <a:t>   - Elfogadta a Res.232 (COM5/10) Határozatot, amely a 694-790 MHz sáv mobil célú használatának vizsgálatát célozza meg.</a:t>
            </a:r>
            <a:br>
              <a:rPr lang="hu-HU" sz="2400" dirty="0" smtClean="0">
                <a:latin typeface="Arial" pitchFamily="34" charset="0"/>
                <a:cs typeface="Arial" pitchFamily="34" charset="0"/>
              </a:rPr>
            </a:br>
            <a:r>
              <a:rPr lang="hu-HU" sz="24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hu-H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Határozat egyértelműen kimondja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hogy a sávot a következő WRC után a műsorszórás mellett mobil szolgálat számára is lehetővé kell tenni elsődleges jelleggel.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    - Szakértői vizsgálatok kezdődtek az ITU munka-csoportokban</a:t>
            </a:r>
          </a:p>
          <a:p>
            <a:r>
              <a:rPr lang="hu-H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u-H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Következmény: TV műsorszórás sávja szűkül (multiplexek száma csökken)</a:t>
            </a:r>
          </a:p>
          <a:p>
            <a:r>
              <a:rPr lang="hu-HU" sz="2400" b="1" dirty="0"/>
              <a:t> 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WRC-15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Rádiótávközlési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Világértekezlet: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: 694- 790 MHz sáv mobil célra is használható, műszaki feltételek elfogadva</a:t>
            </a:r>
          </a:p>
          <a:p>
            <a:endParaRPr lang="hu-H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2339752" y="116632"/>
            <a:ext cx="6264696" cy="64807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00569E"/>
                </a:solidFill>
                <a:latin typeface="Arial" pitchFamily="34" charset="0"/>
                <a:cs typeface="Arial" pitchFamily="34" charset="0"/>
              </a:rPr>
              <a:t>Nemzetközi szabályozás II.</a:t>
            </a:r>
            <a:endParaRPr lang="hu-HU" sz="2800" b="1" dirty="0">
              <a:solidFill>
                <a:srgbClr val="0056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9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51720" y="360040"/>
            <a:ext cx="6495122" cy="548680"/>
          </a:xfrm>
        </p:spPr>
        <p:txBody>
          <a:bodyPr tIns="0" bIns="0" anchor="b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hu-HU" sz="2800" b="1" dirty="0">
                <a:solidFill>
                  <a:srgbClr val="00569E"/>
                </a:solidFill>
              </a:rPr>
              <a:t>TV műsorszórásra használt </a:t>
            </a:r>
            <a:r>
              <a:rPr lang="hu-HU" sz="2800" b="1" dirty="0" smtClean="0">
                <a:solidFill>
                  <a:srgbClr val="00569E"/>
                </a:solidFill>
              </a:rPr>
              <a:t>frekvencia sáv</a:t>
            </a:r>
            <a:endParaRPr lang="hu-HU" sz="2800" b="1" dirty="0">
              <a:solidFill>
                <a:srgbClr val="00569E"/>
              </a:solidFill>
            </a:endParaRPr>
          </a:p>
        </p:txBody>
      </p:sp>
      <p:graphicFrame>
        <p:nvGraphicFramePr>
          <p:cNvPr id="8" name="Tartalom hely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01493791"/>
              </p:ext>
            </p:extLst>
          </p:nvPr>
        </p:nvGraphicFramePr>
        <p:xfrm>
          <a:off x="467544" y="1052736"/>
          <a:ext cx="691276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Kép 8" descr="R:\Sávismertető 700 MHz\ábra_tv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429001"/>
            <a:ext cx="82809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rtalom hely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7642112"/>
              </p:ext>
            </p:extLst>
          </p:nvPr>
        </p:nvGraphicFramePr>
        <p:xfrm>
          <a:off x="554380" y="2276873"/>
          <a:ext cx="488171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7437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Táblázat 76"/>
          <p:cNvGraphicFramePr>
            <a:graphicFrameLocks noGrp="1"/>
          </p:cNvGraphicFramePr>
          <p:nvPr/>
        </p:nvGraphicFramePr>
        <p:xfrm>
          <a:off x="323527" y="1010166"/>
          <a:ext cx="4392489" cy="5299150"/>
        </p:xfrm>
        <a:graphic>
          <a:graphicData uri="http://schemas.openxmlformats.org/drawingml/2006/table">
            <a:tbl>
              <a:tblPr/>
              <a:tblGrid>
                <a:gridCol w="560175"/>
                <a:gridCol w="476798"/>
                <a:gridCol w="317864"/>
                <a:gridCol w="397332"/>
                <a:gridCol w="476798"/>
                <a:gridCol w="397332"/>
                <a:gridCol w="476798"/>
                <a:gridCol w="378999"/>
                <a:gridCol w="910393"/>
              </a:tblGrid>
              <a:tr h="449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HÁLÓZAT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 dirty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hu-HU" sz="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 dirty="0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hu-HU" sz="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 dirty="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hu-HU" sz="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A megmaradó GE’06 pozíciók száma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VAS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D181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hu-HU" sz="800" kern="1200">
                          <a:solidFill>
                            <a:srgbClr val="FD181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SOP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GYO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35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VES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KOM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D181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hu-HU" sz="800" kern="1200">
                          <a:solidFill>
                            <a:srgbClr val="FD181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FEJ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D181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hu-HU" sz="800" kern="1200">
                          <a:solidFill>
                            <a:srgbClr val="FD181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40B"/>
                    </a:solidFill>
                  </a:tcPr>
                </a:tc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ZALSOM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PES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40B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NOG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D181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hu-HU" sz="800" kern="1200">
                          <a:solidFill>
                            <a:srgbClr val="FD181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40B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HEV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66</a:t>
                      </a: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SZ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FF8F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AGG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TOK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40B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SZA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40B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HAJ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40B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BEK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1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CSO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40B"/>
                    </a:solidFill>
                  </a:tcPr>
                </a:tc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KISCSA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77"/>
                    </a:solidFill>
                  </a:tcPr>
                </a:tc>
              </a:tr>
              <a:tr h="361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800" b="1">
                          <a:latin typeface="Arial"/>
                          <a:ea typeface="Times New Roman"/>
                          <a:cs typeface="Times New Roman"/>
                        </a:rPr>
                        <a:t>BARTOL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r>
                        <a:rPr lang="hu-HU" sz="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hu-HU" sz="80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hu-HU" sz="800" b="1" kern="12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u-HU" sz="8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17541" marR="17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</a:tbl>
          </a:graphicData>
        </a:graphic>
      </p:graphicFrame>
      <p:pic>
        <p:nvPicPr>
          <p:cNvPr id="78" name="Kép 7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756" y="980728"/>
            <a:ext cx="43559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Lekerekített téglalap 78"/>
          <p:cNvSpPr/>
          <p:nvPr/>
        </p:nvSpPr>
        <p:spPr>
          <a:xfrm>
            <a:off x="2411760" y="116632"/>
            <a:ext cx="6552728" cy="64807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Műsorszórás lehetősége 2.DD után</a:t>
            </a:r>
            <a:endParaRPr lang="hu-H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5076056" y="4509120"/>
            <a:ext cx="3816424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Megoldás: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1"/>
                </a:solidFill>
              </a:rPr>
              <a:t>új nemzetközi </a:t>
            </a:r>
            <a:r>
              <a:rPr lang="hu-HU" sz="2000" b="1" dirty="0" err="1" smtClean="0">
                <a:solidFill>
                  <a:schemeClr val="tx1"/>
                </a:solidFill>
              </a:rPr>
              <a:t>megállapo-dások</a:t>
            </a:r>
            <a:r>
              <a:rPr lang="hu-HU" sz="2000" b="1" dirty="0" smtClean="0">
                <a:solidFill>
                  <a:schemeClr val="tx1"/>
                </a:solidFill>
              </a:rPr>
              <a:t> kötése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1"/>
                </a:solidFill>
              </a:rPr>
              <a:t>DVB-T2 bevezetése</a:t>
            </a:r>
          </a:p>
          <a:p>
            <a:pPr algn="just"/>
            <a:r>
              <a:rPr lang="hu-HU" sz="1400" b="1" dirty="0" smtClean="0">
                <a:solidFill>
                  <a:srgbClr val="C00000"/>
                </a:solidFill>
              </a:rPr>
              <a:t>24Mb/s                   40Mb/s(Max.:47,8Mb/s)</a:t>
            </a:r>
            <a:endParaRPr lang="hu-HU" sz="1400" b="1" dirty="0">
              <a:solidFill>
                <a:srgbClr val="C00000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6012160" y="5877272"/>
            <a:ext cx="648072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841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11"/>
          </p:nvPr>
        </p:nvSpPr>
        <p:spPr>
          <a:xfrm>
            <a:off x="2051720" y="200447"/>
            <a:ext cx="6495122" cy="564257"/>
          </a:xfr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tIns="0" bIns="0" rtlCol="0" anchor="b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tx1">
                      <a:lumMod val="65000"/>
                      <a:lumOff val="35000"/>
                      <a:alpha val="43000"/>
                    </a:schemeClr>
                  </a:outerShdw>
                </a:effectLst>
              </a:rPr>
              <a:t>Sávcsökkenés hatása a magyar digitális televíziós hálózatra</a:t>
            </a:r>
          </a:p>
        </p:txBody>
      </p:sp>
      <p:pic>
        <p:nvPicPr>
          <p:cNvPr id="3203" name="Picture 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835" y="836712"/>
            <a:ext cx="623252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895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_10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_10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1000</Words>
  <Application>Microsoft Office PowerPoint</Application>
  <PresentationFormat>Diavetítés a képernyőre (4:3 oldalarány)</PresentationFormat>
  <Paragraphs>333</Paragraphs>
  <Slides>19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A második digitális átállás </vt:lpstr>
      <vt:lpstr>Szabályozási folyamatok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</dc:creator>
  <cp:lastModifiedBy>laci</cp:lastModifiedBy>
  <cp:revision>71</cp:revision>
  <dcterms:created xsi:type="dcterms:W3CDTF">2015-12-29T10:49:25Z</dcterms:created>
  <dcterms:modified xsi:type="dcterms:W3CDTF">2017-11-05T16:37:17Z</dcterms:modified>
</cp:coreProperties>
</file>